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eg" ContentType="image/jpeg"/>
  <Override PartName="/ppt/notesSlides/notesSlide8.xml" ContentType="application/vnd.openxmlformats-officedocument.presentationml.notesSlide+xml"/>
  <Override PartName="/ppt/media/image7.jpeg" ContentType="image/jpeg"/>
  <Override PartName="/ppt/notesSlides/notesSlide9.xml" ContentType="application/vnd.openxmlformats-officedocument.presentationml.notesSlide+xml"/>
  <Override PartName="/ppt/media/image8.jpeg" ContentType="image/jpeg"/>
  <Override PartName="/ppt/media/image9.jpeg" ContentType="image/jpeg"/>
  <Override PartName="/ppt/notesSlides/notesSlide10.xml" ContentType="application/vnd.openxmlformats-officedocument.presentationml.notesSlide+xml"/>
  <Override PartName="/ppt/media/image10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E5E5E"/>
        </a:solidFill>
        <a:effectLst/>
        <a:uFillTx/>
        <a:latin typeface="Neue Haas Grotesk Display Pro 55 Roman"/>
        <a:ea typeface="Neue Haas Grotesk Display Pro 55 Roman"/>
        <a:cs typeface="Neue Haas Grotesk Display Pro 55 Roman"/>
        <a:sym typeface="Neue Haas Grotesk Display Pro 55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with my research question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Here is an illustration I made of an emails journey across the internet, which I thought it would be nice to share with you.</a:t>
            </a:r>
          </a:p>
          <a:p>
            <a:pPr marL="407458" indent="-407458">
              <a:buSzPct val="100000"/>
              <a:buAutoNum type="arabicPeriod" startAt="1"/>
            </a:pPr>
            <a:r>
              <a:t>A teaching asset for the staff development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Thinking ahead, beyond or after the actions</a:t>
            </a:r>
          </a:p>
          <a:p>
            <a:pPr marL="407458" indent="-407458">
              <a:buSzPct val="100000"/>
              <a:buAutoNum type="arabicPeriod" startAt="1"/>
            </a:pPr>
            <a:r>
              <a:t>What is impact of storing unused data, as I focused on transference of data. I personally have lots of stuff stored which I don’t use, think about all those Padlets, Moodle pages, etc</a:t>
            </a:r>
          </a:p>
          <a:p>
            <a:pPr marL="407458" indent="-407458">
              <a:buSzPct val="100000"/>
              <a:buAutoNum type="arabicPeriod" startAt="1"/>
            </a:pPr>
            <a:r>
              <a:t>I attended a meeting which stated this 30% as somehow a good thing, but what happened to the rest?</a:t>
            </a:r>
          </a:p>
          <a:p>
            <a:pPr marL="407458" indent="-407458">
              <a:buSzPct val="100000"/>
              <a:buAutoNum type="arabicPeriod" startAt="1"/>
            </a:pPr>
            <a:r>
              <a:t>This was an unexpected finding, as I mostly ignore them, but it relates it back to the qualitative nature of action research</a:t>
            </a:r>
          </a:p>
          <a:p>
            <a:pPr marL="407458" indent="-407458">
              <a:buSzPct val="100000"/>
              <a:buAutoNum type="arabicPeriod" startAt="1"/>
            </a:pPr>
            <a:r>
              <a:t>EC, has offered me empathy, of the increasingly common situational reality to feel like you need an EC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7458" indent="-407458">
              <a:buSzPct val="100000"/>
              <a:buAutoNum type="arabicPeriod" startAt="1"/>
            </a:lvl1pPr>
          </a:lstStyle>
          <a:p>
            <a:pPr/>
            <a:r>
              <a:t>Key takeaway here is that the impact is statistically meaningless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No explanation needed. Insert your own image here of climate collapse (passed 1.5°c above pre-industrial levels) last year.</a:t>
            </a:r>
          </a:p>
          <a:p>
            <a:pPr marL="407458" indent="-407458">
              <a:buSzPct val="100000"/>
              <a:buAutoNum type="arabicPeriod" startAt="1"/>
              <a:defRPr>
                <a:solidFill>
                  <a:srgbClr val="929292"/>
                </a:solidFill>
              </a:defRPr>
            </a:pPr>
            <a:r>
              <a:t>Digital devices are made with raw materials which continue extractivist practices; colonial commodification of land for raw materials — resulting uneven wealth distribution — extreme weather affecting global south more</a:t>
            </a:r>
          </a:p>
          <a:p>
            <a:pPr marL="407458" indent="-407458">
              <a:buSzPct val="100000"/>
              <a:buAutoNum type="arabicPeriod" startAt="1"/>
            </a:pPr>
            <a:r>
              <a:t>As you’re aware: UAL’s Climate Action Plan; Climate Justice team, Climate Network etc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What this means is that I want to ‘</a:t>
            </a:r>
            <a:r>
              <a:rPr b="1"/>
              <a:t>start at home</a:t>
            </a:r>
            <a:r>
              <a:t>’ — work out </a:t>
            </a:r>
            <a:r>
              <a:rPr b="1"/>
              <a:t>my</a:t>
            </a:r>
            <a:r>
              <a:t> impact, in my pedagogical context</a:t>
            </a:r>
          </a:p>
          <a:p>
            <a:pPr marL="407458" indent="-407458">
              <a:buSzPct val="100000"/>
              <a:buAutoNum type="arabicPeriod" startAt="1"/>
            </a:pPr>
            <a:r>
              <a:t>When I use these digital tools, what does it do?</a:t>
            </a:r>
          </a:p>
          <a:p>
            <a:pPr marL="407458" indent="-407458">
              <a:buSzPct val="100000"/>
              <a:buAutoNum type="arabicPeriod" startAt="1"/>
            </a:pPr>
            <a:r>
              <a:t>Want to interrogate UALs climate charter, plan etc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So, how did I gather data?</a:t>
            </a:r>
          </a:p>
          <a:p>
            <a:pPr marL="407458" indent="-407458">
              <a:buSzPct val="100000"/>
              <a:buAutoNum type="arabicPeriod" startAt="1"/>
            </a:pPr>
            <a:r>
              <a:t>Participant bias — Researcher bias are of course present in this study, which is explored a little in the blog </a:t>
            </a:r>
          </a:p>
          <a:p>
            <a:pPr marL="407458" indent="-407458">
              <a:buSzPct val="100000"/>
              <a:buAutoNum type="arabicPeriod" startAt="1"/>
            </a:pPr>
            <a:r>
              <a:t>10 days sample period bc 1/3 of average Gregorian month </a:t>
            </a:r>
          </a:p>
          <a:p>
            <a:pPr marL="407458" indent="-407458">
              <a:buSzPct val="100000"/>
              <a:buAutoNum type="arabicPeriod" startAt="1"/>
            </a:pPr>
            <a:r>
              <a:t>To attempt to reduce bias, gathered data </a:t>
            </a:r>
            <a:r>
              <a:rPr b="1"/>
              <a:t>after</a:t>
            </a:r>
            <a:r>
              <a:t> it happened. Selected a month range, then generated a ‘truly’ random date within that time to to decide sample period: 2.12.2024.              </a:t>
            </a:r>
            <a:r>
              <a:rPr>
                <a:solidFill>
                  <a:srgbClr val="929292"/>
                </a:solidFill>
              </a:rPr>
              <a:t>[space dust hitting a satellite]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overview of my data gathering process for emails</a:t>
            </a:r>
          </a:p>
          <a:p>
            <a:pPr marL="407458" indent="-407458">
              <a:buSzPct val="100000"/>
              <a:buAutoNum type="arabicPeriod" startAt="1"/>
            </a:pPr>
            <a:r>
              <a:t>Filter date of sample period (1), select email if recipients obv, mark down how many emails, replies etc. </a:t>
            </a:r>
            <a:br/>
            <a:r>
              <a:t>If not obviousI follow link to moodle page (2)</a:t>
            </a:r>
          </a:p>
          <a:p>
            <a:pPr marL="407458" indent="-407458">
              <a:buSzPct val="100000"/>
              <a:buAutoNum type="arabicPeriod" startAt="1"/>
            </a:pPr>
            <a:r>
              <a:t>On Moodle, find assessment brief, open it</a:t>
            </a:r>
          </a:p>
          <a:p>
            <a:pPr marL="407458" indent="-407458">
              <a:buSzPct val="100000"/>
              <a:buAutoNum type="arabicPeriod" startAt="1"/>
            </a:pPr>
            <a:r>
              <a:t>Know I know which course and year the Moodle email was sent to</a:t>
            </a:r>
          </a:p>
          <a:p>
            <a:pPr marL="407458" indent="-407458">
              <a:buSzPct val="100000"/>
              <a:buAutoNum type="arabicPeriod" startAt="1"/>
            </a:pPr>
            <a:r>
              <a:t>Go to UAL ActiveDashboards &gt; enrolments &gt; find course (FDD) and then add up current 24/25 data from home+overseas = 89</a:t>
            </a:r>
          </a:p>
          <a:p>
            <a:pPr marL="407458" indent="-407458">
              <a:buSzPct val="100000"/>
              <a:buAutoNum type="arabicPeriod" startAt="1"/>
            </a:pPr>
            <a:r>
              <a:t>Then go to spreadsheet and add 89 students to Column </a:t>
            </a:r>
            <a:r>
              <a:rPr b="1"/>
              <a:t>E</a:t>
            </a:r>
            <a:r>
              <a:t> of students/others in email chain</a:t>
            </a:r>
          </a:p>
          <a:p>
            <a:pPr marL="407458" indent="-407458">
              <a:buSzPct val="100000"/>
              <a:buAutoNum type="arabicPeriod" startAt="1"/>
              <a:defRPr i="1"/>
            </a:pPr>
            <a:r>
              <a:t>Repeat this for all 335 emails of the sample period…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Using quasi-statistical analysis of counting and comparing data</a:t>
            </a:r>
          </a:p>
          <a:p>
            <a:pPr marL="407458" indent="-407458">
              <a:buSzPct val="100000"/>
              <a:buAutoNum type="arabicPeriod" startAt="1"/>
            </a:pPr>
            <a:r>
              <a:rPr b="1"/>
              <a:t>Key takeaway</a:t>
            </a:r>
            <a:r>
              <a:t> here is: that the CO2e impact is statistically meaningless in comparison to say driving a car, or catching a short flight, let alone a long one. </a:t>
            </a:r>
          </a:p>
          <a:p>
            <a:pPr marL="407458" indent="-407458">
              <a:buSzPct val="100000"/>
              <a:buAutoNum type="arabicPeriod" startAt="1"/>
            </a:pPr>
            <a:r>
              <a:t>Manufacturing of devices is the most damaging (embodied carbon)</a:t>
            </a:r>
          </a:p>
          <a:p>
            <a:pPr marL="407458" indent="-407458">
              <a:buSzPct val="100000"/>
              <a:buAutoNum type="arabicPeriod" startAt="1"/>
            </a:pPr>
            <a:r>
              <a:t>An interesting, unexpected finding is that as I receive emails from Moodle as if I were a student: they receive a lot of email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7458" indent="-407458">
              <a:buSzPct val="100000"/>
              <a:buAutoNum type="arabicPeriod" startAt="1"/>
            </a:lvl1pPr>
          </a:lstStyle>
          <a:p>
            <a:pPr/>
            <a:r>
              <a:t>Key takeaway here is that the impact is statistically meaningless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This figure of ~55,000 emails, when multiplied by the same metric does appear signifiant at ~195kg CO2e. </a:t>
            </a:r>
          </a:p>
          <a:p>
            <a:pPr marL="407458" indent="-407458">
              <a:buSzPct val="100000"/>
              <a:buAutoNum type="arabicPeriod" startAt="1"/>
            </a:pPr>
            <a:r>
              <a:t>But this figure is still less than a return flight from London to Rome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7458" indent="-407458">
              <a:buSzPct val="100000"/>
              <a:buAutoNum type="arabicPeriod" startAt="1"/>
            </a:pPr>
            <a:r>
              <a:t>My data isn’t very meaningful by its own (a limitation) Acknowledging that its also low impact, compared to flights lets say, but it still starts a convo on impact of digital tools. Running a knowledge sharing staff dev, where we could communalise/democratise data gathering, in citizen science kinda way — knowledge sharing on how to data gather, then we can compare</a:t>
            </a:r>
          </a:p>
          <a:p>
            <a:pPr marL="407458" indent="-407458">
              <a:buSzPct val="100000"/>
              <a:buAutoNum type="arabicPeriod" startAt="1"/>
            </a:pPr>
            <a:r>
              <a:t>Although deleting emails, or not sending is statistically meaningless in terms of carbon impact, I still feel there is value in raising wider awareness about the impact of our digital tools addiction. Started this, with some people from CSM for earth day.</a:t>
            </a:r>
          </a:p>
          <a:p>
            <a:pPr marL="407458" indent="-407458">
              <a:buSzPct val="100000"/>
              <a:buAutoNum type="arabicPeriod" startAt="1"/>
            </a:pPr>
            <a:r>
              <a:t>Key takeaway is that I understand my impact, and its not much. But thats ok. I have enabled myself to interrogate further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b="0" spc="-90" sz="9000">
                <a:latin typeface="+mj-lt"/>
                <a:ea typeface="+mj-ea"/>
                <a:cs typeface="+mj-cs"/>
                <a:sym typeface="Neue Haas Grotesk Display Pro 95 Blac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  <a:lvl2pPr marL="0" indent="4572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2pPr>
            <a:lvl3pPr marL="0" indent="9144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3pPr>
            <a:lvl4pPr marL="0" indent="13716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4pPr>
            <a:lvl5pPr marL="0" indent="18288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400">
                <a:solidFill>
                  <a:srgbClr val="929292"/>
                </a:solidFill>
                <a:latin typeface="Neue Haas Grotesk Display Pro 55 Roman"/>
                <a:ea typeface="Neue Haas Grotesk Display Pro 55 Roman"/>
                <a:cs typeface="Neue Haas Grotesk Display Pro 55 Roman"/>
                <a:sym typeface="Neue Haas Grotesk Display Pro 55 Roman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b="0" spc="-90" sz="9000">
                <a:latin typeface="+mj-lt"/>
                <a:ea typeface="+mj-ea"/>
                <a:cs typeface="+mj-cs"/>
                <a:sym typeface="Neue Haas Grotesk Display Pro 95 Blac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  <a:lvl2pPr marL="0" indent="4572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2pPr>
            <a:lvl3pPr marL="0" indent="9144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3pPr>
            <a:lvl4pPr marL="0" indent="13716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4pPr>
            <a:lvl5pPr marL="0" indent="18288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  <a:lvl2pPr marL="0" indent="4572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2pPr>
            <a:lvl3pPr marL="0" indent="9144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3pPr>
            <a:lvl4pPr marL="0" indent="13716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4pPr>
            <a:lvl5pPr marL="0" indent="182880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lnSpc>
                <a:spcPct val="110000"/>
              </a:lnSpc>
              <a:spcBef>
                <a:spcPts val="3000"/>
              </a:spcBef>
              <a:buSzTx/>
              <a:buNone/>
              <a:defRPr sz="5000"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arbonliteracy.com/the-carbon-cost-of-an-email/" TargetMode="External"/><Relationship Id="rId3" Type="http://schemas.openxmlformats.org/officeDocument/2006/relationships/hyperlink" Target="https://www.carbontrust.com/resources/carbon-impact-of-video-streaming" TargetMode="External"/><Relationship Id="rId4" Type="http://schemas.openxmlformats.org/officeDocument/2006/relationships/hyperlink" Target="https://www.creativereview.co.uk/every-little-helps/" TargetMode="External"/><Relationship Id="rId5" Type="http://schemas.openxmlformats.org/officeDocument/2006/relationships/hyperlink" Target="https://doi.org/10.1215/22011919-10745979" TargetMode="External"/><Relationship Id="rId6" Type="http://schemas.openxmlformats.org/officeDocument/2006/relationships/hyperlink" Target="https://globalnews.ca/news/3395457/this-is-how-much-time-you-spend-on-work-emails-every-day-according-to-a-canadian-survey/" TargetMode="External"/><Relationship Id="rId7" Type="http://schemas.openxmlformats.org/officeDocument/2006/relationships/hyperlink" Target="https://www.etsy.com/codeascraft/cloud-jewels-estimating-kwh-in-the-cloud/" TargetMode="External"/><Relationship Id="rId8" Type="http://schemas.openxmlformats.org/officeDocument/2006/relationships/hyperlink" Target="http://Europa.eu" TargetMode="External"/><Relationship Id="rId9" Type="http://schemas.openxmlformats.org/officeDocument/2006/relationships/hyperlink" Target="https://ec.europa.eu/eurostat/statistics-explained/index.php?title=Glossary:Carbon_dioxide_equivalent" TargetMode="External"/><Relationship Id="rId10" Type="http://schemas.openxmlformats.org/officeDocument/2006/relationships/hyperlink" Target="https://www.weforum.org/stories/2023/10/mapa-voices-key-climate-week-messages-from-most-affected-people-and-areas/" TargetMode="External"/><Relationship Id="rId11" Type="http://schemas.openxmlformats.org/officeDocument/2006/relationships/hyperlink" Target="https://www.bbc.com/future/article/20200305-why-your-internet-habits-are-not-as-clean-as-you-think" TargetMode="External"/><Relationship Id="rId12" Type="http://schemas.openxmlformats.org/officeDocument/2006/relationships/hyperlink" Target="http://Gsma.com" TargetMode="External"/><Relationship Id="rId13" Type="http://schemas.openxmlformats.org/officeDocument/2006/relationships/hyperlink" Target="https://www.gsma.com/betterfuture/wp-content/uploads/2024/02/Mobile-Net-Zero-2024-State-of-the-Industry-on-Climate-Action.pdf" TargetMode="External"/><Relationship Id="rId14" Type="http://schemas.openxmlformats.org/officeDocument/2006/relationships/hyperlink" Target="http://Random.org" TargetMode="External"/><Relationship Id="rId15" Type="http://schemas.openxmlformats.org/officeDocument/2006/relationships/hyperlink" Target="https://www.random.org/calendar-dates/" TargetMode="External"/><Relationship Id="rId16" Type="http://schemas.openxmlformats.org/officeDocument/2006/relationships/hyperlink" Target="https://www.hepi.ac.uk/2024/06/21/decarbonising-higher-education-the-investment-challenge/" TargetMode="External"/><Relationship Id="rId17" Type="http://schemas.openxmlformats.org/officeDocument/2006/relationships/hyperlink" Target="http://Hesa.ac.uk" TargetMode="External"/><Relationship Id="rId18" Type="http://schemas.openxmlformats.org/officeDocument/2006/relationships/hyperlink" Target="https://www.hesa.ac.uk/data-and-analysis/staff/working-in-he#provider" TargetMode="External"/><Relationship Id="rId19" Type="http://schemas.openxmlformats.org/officeDocument/2006/relationships/hyperlink" Target="https://www.iea.org/reports/global-data-centre-energy-consumption-2023" TargetMode="External"/><Relationship Id="rId20" Type="http://schemas.openxmlformats.org/officeDocument/2006/relationships/hyperlink" Target="https://www.intrac.org/wpcms/wp-content/uploads/2017/01/Direct-measurement.pdf" TargetMode="External"/><Relationship Id="rId21" Type="http://schemas.openxmlformats.org/officeDocument/2006/relationships/hyperlink" Target="http://Chronicle.com" TargetMode="External"/><Relationship Id="rId22" Type="http://schemas.openxmlformats.org/officeDocument/2006/relationships/hyperlink" Target="https://sponsored.chronicle.com/decoding-the-digital-carbon-footprint-exposing-the-global-data-challenge/index.html" TargetMode="External"/><Relationship Id="rId23" Type="http://schemas.openxmlformats.org/officeDocument/2006/relationships/hyperlink" Target="https://hbr.org/2012/09/you-by-the-numbers" TargetMode="External"/><Relationship Id="rId24" Type="http://schemas.openxmlformats.org/officeDocument/2006/relationships/hyperlink" Target="https://doi.org/10.1111/spc3.12735" TargetMode="External"/><Relationship Id="rId25" Type="http://schemas.openxmlformats.org/officeDocument/2006/relationships/hyperlink" Target="https://doi.org/10.1111/jiec.13512" TargetMode="External"/><Relationship Id="rId26" Type="http://schemas.openxmlformats.org/officeDocument/2006/relationships/hyperlink" Target="https://doi.org/10.1126/science.aba3758" TargetMode="External"/><Relationship Id="rId27" Type="http://schemas.openxmlformats.org/officeDocument/2006/relationships/hyperlink" Target="https://hir.harvard.edu/not-so-green-technology-the-complicated-legacy-of-rare-earth-mining/" TargetMode="External"/><Relationship Id="rId28" Type="http://schemas.openxmlformats.org/officeDocument/2006/relationships/hyperlink" Target="https://doi.org/10.1111/jpr.12320" TargetMode="External"/><Relationship Id="rId29" Type="http://schemas.openxmlformats.org/officeDocument/2006/relationships/hyperlink" Target="https://www.bbc.co.uk/news/articles/cd7575x8yq5o" TargetMode="External"/><Relationship Id="rId30" Type="http://schemas.openxmlformats.org/officeDocument/2006/relationships/hyperlink" Target="http://Sagepub.com" TargetMode="External"/><Relationship Id="rId31" Type="http://schemas.openxmlformats.org/officeDocument/2006/relationships/hyperlink" Target="https://methods.sagepub.com/methods-map/" TargetMode="External"/><Relationship Id="rId32" Type="http://schemas.openxmlformats.org/officeDocument/2006/relationships/hyperlink" Target="https://doi.org/10.1177/1461444816636090" TargetMode="External"/><Relationship Id="rId33" Type="http://schemas.openxmlformats.org/officeDocument/2006/relationships/hyperlink" Target="https://doi.org/10.1088/1748-9326/abfba1" TargetMode="External"/><Relationship Id="rId34" Type="http://schemas.openxmlformats.org/officeDocument/2006/relationships/hyperlink" Target="https://www.blackwomenradicals.com/blog-feed/leahthomas" TargetMode="External"/><Relationship Id="rId35" Type="http://schemas.openxmlformats.org/officeDocument/2006/relationships/hyperlink" Target="https://www.nationalarchives.gov.uk/archives-sector/digital-services-and-carbon-emissions-in-the-heritage-sector-some-preliminary-findings/" TargetMode="External"/><Relationship Id="rId36" Type="http://schemas.openxmlformats.org/officeDocument/2006/relationships/hyperlink" Target="https://doi.org/10.7551/mitpress/8261.001.0001" TargetMode="External"/><Relationship Id="rId37" Type="http://schemas.openxmlformats.org/officeDocument/2006/relationships/hyperlink" Target="https://www.arts.ac.uk/__data/assets/pdf_file/0019/35371/Sustainability-brief-for-new-build-refurbishment-UAL-v4-April-22.pdf" TargetMode="External"/><Relationship Id="rId38" Type="http://schemas.openxmlformats.org/officeDocument/2006/relationships/hyperlink" Target="https://www.arts.ac.uk/__data/assets/pdf_file/0021/213852/UAL-CMP-v1272.pdf" TargetMode="External"/><Relationship Id="rId39" Type="http://schemas.openxmlformats.org/officeDocument/2006/relationships/hyperlink" Target="https://www.arts.ac.uk/about-ual/climate-action-plan/change-the-way-we-operate/environmental-policy-and-management" TargetMode="External"/><Relationship Id="rId40" Type="http://schemas.openxmlformats.org/officeDocument/2006/relationships/hyperlink" Target="http://Arts.ac.uk" TargetMode="External"/><Relationship Id="rId41" Type="http://schemas.openxmlformats.org/officeDocument/2006/relationships/hyperlink" Target="https://dashboards.arts.ac.uk" TargetMode="External"/><Relationship Id="rId42" Type="http://schemas.openxmlformats.org/officeDocument/2006/relationships/hyperlink" Target="http://Parliament.uk" TargetMode="External"/><Relationship Id="rId43" Type="http://schemas.openxmlformats.org/officeDocument/2006/relationships/hyperlink" Target="https://commonslibrary.parliament.uk/research-briefings/cbp-9888/" TargetMode="External"/><Relationship Id="rId44" Type="http://schemas.openxmlformats.org/officeDocument/2006/relationships/hyperlink" Target="https://unfccc.int/news/cop29-un-climate-conference-agrees-to-triple-finance-to-developing-countries-protecting-lives-and" TargetMode="External"/><Relationship Id="rId45" Type="http://schemas.openxmlformats.org/officeDocument/2006/relationships/hyperlink" Target="http://Universitiesuk.ac.uk" TargetMode="External"/><Relationship Id="rId46" Type="http://schemas.openxmlformats.org/officeDocument/2006/relationships/hyperlink" Target="https://www.universitiesuk.ac.uk/topics/climate-and-sustainability/accelerating-uk-tertiary-education" TargetMode="External"/><Relationship Id="rId47" Type="http://schemas.openxmlformats.org/officeDocument/2006/relationships/hyperlink" Target="https://www.who.int/europe/news-room/01-09-2022-infodemics-and-misinformation-negatively-affect-people-s-health-behaviours--new-who-review-finds" TargetMode="External"/><Relationship Id="rId48" Type="http://schemas.openxmlformats.org/officeDocument/2006/relationships/hyperlink" Target="https://www.wholegraindigital.com/digitaldeclutter/" TargetMode="External"/><Relationship Id="rId49" Type="http://schemas.openxmlformats.org/officeDocument/2006/relationships/hyperlink" Target="http://writings.stephenwolfram.com/2012/03/the-personal-analytics-of-my-life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ction Research Project  24/25"/>
          <p:cNvSpPr txBox="1"/>
          <p:nvPr>
            <p:ph type="ctrTitle"/>
          </p:nvPr>
        </p:nvSpPr>
        <p:spPr>
          <a:xfrm>
            <a:off x="341816" y="166914"/>
            <a:ext cx="21971004" cy="3233705"/>
          </a:xfrm>
          <a:prstGeom prst="rect">
            <a:avLst/>
          </a:prstGeom>
        </p:spPr>
        <p:txBody>
          <a:bodyPr anchor="t"/>
          <a:lstStyle/>
          <a:p>
            <a:pPr/>
            <a:r>
              <a:t>Action Research Project  </a:t>
            </a:r>
            <a:r>
              <a:rPr>
                <a:latin typeface="Neue Haas Grotesk Display Pro 25 Thin"/>
                <a:ea typeface="Neue Haas Grotesk Display Pro 25 Thin"/>
                <a:cs typeface="Neue Haas Grotesk Display Pro 25 Thin"/>
                <a:sym typeface="Neue Haas Grotesk Display Pro 25 Thin"/>
              </a:rPr>
              <a:t>24/25</a:t>
            </a:r>
          </a:p>
        </p:txBody>
      </p:sp>
      <p:sp>
        <p:nvSpPr>
          <p:cNvPr id="152" name="What is the estimated environmental impact*  of my everyday use of the UAL digital tools and services, as an academic staff member of UAL (LCF/LCC)?"/>
          <p:cNvSpPr txBox="1"/>
          <p:nvPr/>
        </p:nvSpPr>
        <p:spPr>
          <a:xfrm>
            <a:off x="2208584" y="5464086"/>
            <a:ext cx="19966833" cy="321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ctr">
              <a:lnSpc>
                <a:spcPct val="130000"/>
              </a:lnSpc>
              <a:spcBef>
                <a:spcPts val="3000"/>
              </a:spcBef>
              <a:defRPr sz="65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What is the estimated environmental impact* </a:t>
            </a:r>
            <a:br/>
            <a:r>
              <a:t>of my everyday use of the UAL digital tools and services, as an academic staff member of UAL (LCF/LCC)?</a:t>
            </a:r>
          </a:p>
        </p:txBody>
      </p:sp>
      <p:sp>
        <p:nvSpPr>
          <p:cNvPr id="153" name="Greg Orrom Swan"/>
          <p:cNvSpPr txBox="1"/>
          <p:nvPr/>
        </p:nvSpPr>
        <p:spPr>
          <a:xfrm>
            <a:off x="17542244" y="12502629"/>
            <a:ext cx="629640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59" sz="6000">
                <a:solidFill>
                  <a:srgbClr val="000000"/>
                </a:solidFill>
                <a:latin typeface="+mj-lt"/>
                <a:ea typeface="+mj-ea"/>
                <a:cs typeface="+mj-cs"/>
                <a:sym typeface="Neue Haas Grotesk Display Pro 95 Black"/>
              </a:defRPr>
            </a:lvl1pPr>
          </a:lstStyle>
          <a:p>
            <a:pPr/>
            <a:r>
              <a:t>Greg Orrom Swan</a:t>
            </a:r>
          </a:p>
        </p:txBody>
      </p:sp>
      <p:sp>
        <p:nvSpPr>
          <p:cNvPr id="154" name="* in terms of GHG emissions / kg of CO2e"/>
          <p:cNvSpPr txBox="1"/>
          <p:nvPr/>
        </p:nvSpPr>
        <p:spPr>
          <a:xfrm>
            <a:off x="38554" y="12861558"/>
            <a:ext cx="805688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lnSpc>
                <a:spcPct val="120000"/>
              </a:lnSpc>
              <a:defRPr spc="-35" sz="35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* in terms of GHG emissions / kg of CO2e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data-vis_email-journey.jpg" descr="data-vis_email-journey.jpg"/>
          <p:cNvPicPr>
            <a:picLocks noChangeAspect="1"/>
          </p:cNvPicPr>
          <p:nvPr/>
        </p:nvPicPr>
        <p:blipFill>
          <a:blip r:embed="rId3">
            <a:extLst/>
          </a:blip>
          <a:srcRect l="0" t="0" r="1771" b="0"/>
          <a:stretch>
            <a:fillRect/>
          </a:stretch>
        </p:blipFill>
        <p:spPr>
          <a:xfrm>
            <a:off x="1022413" y="575107"/>
            <a:ext cx="22947695" cy="1314089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Actions"/>
          <p:cNvSpPr txBox="1"/>
          <p:nvPr>
            <p:ph type="ctrTitle"/>
          </p:nvPr>
        </p:nvSpPr>
        <p:spPr>
          <a:xfrm>
            <a:off x="341816" y="192314"/>
            <a:ext cx="24038445" cy="1590800"/>
          </a:xfrm>
          <a:prstGeom prst="rect">
            <a:avLst/>
          </a:prstGeom>
        </p:spPr>
        <p:txBody>
          <a:bodyPr anchor="t"/>
          <a:lstStyle/>
          <a:p>
            <a:pPr/>
            <a:r>
              <a:t>Actions</a:t>
            </a:r>
          </a:p>
        </p:txBody>
      </p:sp>
      <p:sp>
        <p:nvSpPr>
          <p:cNvPr id="250" name="Source: Malmodin 2024; Berners-Lee, 2020, Carbon Literacy, 2022"/>
          <p:cNvSpPr txBox="1"/>
          <p:nvPr/>
        </p:nvSpPr>
        <p:spPr>
          <a:xfrm rot="16200000">
            <a:off x="20791156" y="10074976"/>
            <a:ext cx="656333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Source: Malmodin 2024; Berners-Lee, 2020, Carbon Literacy, 2022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flections + Futuring"/>
          <p:cNvSpPr txBox="1"/>
          <p:nvPr>
            <p:ph type="ctrTitle"/>
          </p:nvPr>
        </p:nvSpPr>
        <p:spPr>
          <a:xfrm>
            <a:off x="341816" y="192314"/>
            <a:ext cx="24038445" cy="3233705"/>
          </a:xfrm>
          <a:prstGeom prst="rect">
            <a:avLst/>
          </a:prstGeom>
        </p:spPr>
        <p:txBody>
          <a:bodyPr anchor="t"/>
          <a:lstStyle/>
          <a:p>
            <a:pPr/>
            <a:r>
              <a:t>Reflections + Futuring </a:t>
            </a:r>
          </a:p>
        </p:txBody>
      </p:sp>
      <p:sp>
        <p:nvSpPr>
          <p:cNvPr id="255" name="My project feels a little utilitarian and meek, but I have personally grown in knowledge.…"/>
          <p:cNvSpPr txBox="1"/>
          <p:nvPr/>
        </p:nvSpPr>
        <p:spPr>
          <a:xfrm>
            <a:off x="2208584" y="1313589"/>
            <a:ext cx="20681540" cy="1082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25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</a:p>
          <a:p>
            <a:pPr lvl="1" marL="762000" indent="-762000">
              <a:lnSpc>
                <a:spcPct val="110000"/>
              </a:lnSpc>
              <a:spcBef>
                <a:spcPts val="2500"/>
              </a:spcBef>
              <a:buSzPct val="80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My project feels a little utilitarian and meek, but I have personally grown in knowledge. </a:t>
            </a:r>
            <a:br/>
          </a:p>
          <a:p>
            <a:pPr lvl="1" indent="0">
              <a:lnSpc>
                <a:spcPct val="110000"/>
              </a:lnSpc>
              <a:spcBef>
                <a:spcPts val="25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Further research ideas:</a:t>
            </a:r>
          </a:p>
          <a:p>
            <a:pPr lvl="1" marL="762000" indent="-762000">
              <a:lnSpc>
                <a:spcPct val="110000"/>
              </a:lnSpc>
              <a:spcBef>
                <a:spcPts val="2500"/>
              </a:spcBef>
              <a:buSzPct val="80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I looked at </a:t>
            </a:r>
            <a:r>
              <a:rPr u="sng"/>
              <a:t>transfer</a:t>
            </a:r>
            <a:r>
              <a:t> of data, not </a:t>
            </a:r>
            <a:r>
              <a:rPr u="sng"/>
              <a:t>storage</a:t>
            </a:r>
            <a:r>
              <a:t> — what is the impact of storing unused UAL ‘dark data’ on the cloud?</a:t>
            </a:r>
          </a:p>
          <a:p>
            <a:pPr lvl="1" marL="762000" indent="-762000">
              <a:lnSpc>
                <a:spcPct val="110000"/>
              </a:lnSpc>
              <a:spcBef>
                <a:spcPts val="2500"/>
              </a:spcBef>
              <a:buSzPct val="80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Research in to UAL’s digital device lifecycles. </a:t>
            </a:r>
            <a:br/>
            <a:r>
              <a:t>“30% was migrated from previous LCF sites” what happened to the rest?!</a:t>
            </a:r>
          </a:p>
          <a:p>
            <a:pPr lvl="1" marL="762000" indent="-762000">
              <a:lnSpc>
                <a:spcPct val="110000"/>
              </a:lnSpc>
              <a:spcBef>
                <a:spcPts val="2500"/>
              </a:spcBef>
              <a:buSzPct val="80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Students receive many emails — do they take it in? Are there alternative (better?) ways? What happens to student experience if it changes?</a:t>
            </a:r>
          </a:p>
          <a:p>
            <a:pPr lvl="1" marL="762000" indent="-762000">
              <a:lnSpc>
                <a:spcPct val="110000"/>
              </a:lnSpc>
              <a:spcBef>
                <a:spcPts val="2500"/>
              </a:spcBef>
              <a:buSzPct val="80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EC has given me empathetic understanding from a student perspective.</a:t>
            </a:r>
          </a:p>
        </p:txBody>
      </p:sp>
      <p:sp>
        <p:nvSpPr>
          <p:cNvPr id="256" name="Jackson and Hodgkinson, 2024"/>
          <p:cNvSpPr txBox="1"/>
          <p:nvPr/>
        </p:nvSpPr>
        <p:spPr>
          <a:xfrm>
            <a:off x="143663" y="13264690"/>
            <a:ext cx="313204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Jackson and Hodgkinson,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ference List"/>
          <p:cNvSpPr txBox="1"/>
          <p:nvPr>
            <p:ph type="ctrTitle"/>
          </p:nvPr>
        </p:nvSpPr>
        <p:spPr>
          <a:xfrm>
            <a:off x="341816" y="192314"/>
            <a:ext cx="24038445" cy="1812357"/>
          </a:xfrm>
          <a:prstGeom prst="rect">
            <a:avLst/>
          </a:prstGeom>
        </p:spPr>
        <p:txBody>
          <a:bodyPr anchor="t"/>
          <a:lstStyle/>
          <a:p>
            <a:pPr/>
            <a:r>
              <a:t>Reference List</a:t>
            </a:r>
          </a:p>
        </p:txBody>
      </p:sp>
      <p:graphicFrame>
        <p:nvGraphicFramePr>
          <p:cNvPr id="261" name="Table"/>
          <p:cNvGraphicFramePr/>
          <p:nvPr/>
        </p:nvGraphicFramePr>
        <p:xfrm>
          <a:off x="1277118" y="2043659"/>
          <a:ext cx="9633001" cy="10452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645700"/>
              </a:tblGrid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Alvesson, M. (2003) Methodology for close up studies – Struggling with closeness and closure.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Higher Education, 46,</a:t>
                      </a:r>
                      <a:r>
                        <a:t> 167–193.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</a:pPr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Barad, K. (2007) Meeting the universe halfway: Quantum physics and the entanglement of matter and meaning. Durham, NC: Duke University Press.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</a:pPr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Berners-Lee, M. (2020). How bad are bananas?: The carbon footprint of everything. London: Profile.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</a:pPr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Blum, A. (2012) Tubes: A journey to the center of the internet. New York, NY: Collins.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Carbon Literacy. (2022)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The carbon cost of an email: Update!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The Carbon Literacy Project</a:t>
                      </a:r>
                      <a:r>
                        <a:t>. Available at: </a:t>
                      </a:r>
                      <a:r>
                        <a:rPr u="sng">
                          <a:hlinkClick r:id="rId2" invalidUrl="" action="" tgtFrame="" tooltip="" history="1" highlightClick="0" endSnd="0"/>
                        </a:rPr>
                        <a:t>https://carbonliteracy.com/the-carbon-cost-of-an-email/</a:t>
                      </a:r>
                      <a:r>
                        <a:t> (Accessed: January 13,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Carbon Trust (2021)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Carbon impact of video streaming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The Carbon Trust</a:t>
                      </a:r>
                      <a:r>
                        <a:t>. Available at: </a:t>
                      </a:r>
                      <a:r>
                        <a:rPr u="sng">
                          <a:hlinkClick r:id="rId3" invalidUrl="" action="" tgtFrame="" tooltip="" history="1" highlightClick="0" endSnd="0"/>
                        </a:rPr>
                        <a:t>https://www.carbontrust.com/resources/carbon-impact-of-video-streaming</a:t>
                      </a:r>
                      <a:r>
                        <a:t> (Accessed: January 11,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Creative Review (2012)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05: Tesco (1993) – Every Little Helps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Creative Review</a:t>
                      </a:r>
                      <a:r>
                        <a:t>. Available at: </a:t>
                      </a:r>
                      <a:r>
                        <a:rPr u="sng">
                          <a:hlinkClick r:id="rId4" invalidUrl="" action="" tgtFrame="" tooltip="" history="1" highlightClick="0" endSnd="0"/>
                        </a:rPr>
                        <a:t>https://www.creativereview.co.uk/every-little-helps/</a:t>
                      </a:r>
                      <a:r>
                        <a:t> (Accessed: January 13,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D’Ignazio, C. and Klein, L.F. (2020)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Data Feminism</a:t>
                      </a:r>
                      <a:r>
                        <a:t>. London, England: MIT Press.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Davis, H. (2023) “Waiting in Petro-time,”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Environmental humanities</a:t>
                      </a:r>
                      <a:r>
                        <a:t>, 15(3), pp. 52–64. Available at: </a:t>
                      </a:r>
                      <a:r>
                        <a:rPr u="sng">
                          <a:hlinkClick r:id="rId5" invalidUrl="" action="" tgtFrame="" tooltip="" history="1" highlightClick="0" endSnd="0"/>
                        </a:rPr>
                        <a:t>https://doi.org/10.1215/22011919-10745979</a:t>
                      </a:r>
                      <a:r>
                        <a:t>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Davis, H. and Todd, Z. (2017) On the Importance of a Date, or Decolonizing the Anthropocene.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“</a:t>
                      </a:r>
                      <a:r>
                        <a:t>,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16</a:t>
                      </a:r>
                      <a:r>
                        <a:t>(4), pp.761-780.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Delamont, S. (2009) The only honest thing: Autoethnography, reflexivity and small crises in fieldwork.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Ethnography and Education, 4,</a:t>
                      </a:r>
                      <a:r>
                        <a:t> 51–63.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</a:pPr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Dourish, P. (2022) The stuff of bits: An essay on the materialities of information. London, England: MIT Press.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Dubé, D.-E. (2017)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This is how much time you spend on work emails every day, according to a Canadian survey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Global News</a:t>
                      </a:r>
                      <a:r>
                        <a:t>. Available at: </a:t>
                      </a:r>
                      <a:r>
                        <a:rPr u="sng">
                          <a:hlinkClick r:id="rId6" invalidUrl="" action="" tgtFrame="" tooltip="" history="1" highlightClick="0" endSnd="0"/>
                        </a:rPr>
                        <a:t>https://globalnews.ca/news/3395457/this-is-how-much-time-you-spend-on-work-emails-every-day-according-to-a-canadian-survey/</a:t>
                      </a:r>
                      <a:r>
                        <a:t> (Accessed: January 23,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Eriksson, T. (2010) Being native: Distance, closeness and doing auto/self-ethnography.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Art Monitor, 8,</a:t>
                      </a:r>
                      <a:r>
                        <a:t> 91–100.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Etsy (2016) 'Cloud Jewels: Estimating kWh in the Cloud'. [Online] Available at: </a:t>
                      </a:r>
                      <a:r>
                        <a:rPr u="sng">
                          <a:hlinkClick r:id="rId7" invalidUrl="" action="" tgtFrame="" tooltip="" history="1" highlightClick="0" endSnd="0"/>
                        </a:rPr>
                        <a:t>https://www.etsy.com/codeascraft/cloud-jewels-estimating-kwh-in-the-cloud/</a:t>
                      </a:r>
                      <a:r>
                        <a:t> [Accessed 05 January 2025].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Glossary:Carbon dioxide equivalent</a:t>
                      </a:r>
                      <a:r>
                        <a:t> (no date)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8" invalidUrl="" action="" tgtFrame="" tooltip="" history="1" highlightClick="0" endSnd="0"/>
                        </a:rPr>
                        <a:t>Europa.eu</a:t>
                      </a:r>
                      <a:r>
                        <a:t>. Available at: </a:t>
                      </a:r>
                      <a:r>
                        <a:rPr u="sng">
                          <a:hlinkClick r:id="rId9" invalidUrl="" action="" tgtFrame="" tooltip="" history="1" highlightClick="0" endSnd="0"/>
                        </a:rPr>
                        <a:t>https://ec.europa.eu/eurostat/statistics-explained/index.php?title=Glossary:Carbon_dioxide_equivalent</a:t>
                      </a:r>
                      <a:r>
                        <a:t> (Accessed: January 13,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Greene-Dewasmes, G. (2023)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Climate week messages from Most Affected People and Areas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World Economic Forum</a:t>
                      </a:r>
                      <a:r>
                        <a:t>. Available at: </a:t>
                      </a:r>
                      <a:r>
                        <a:rPr u="sng">
                          <a:hlinkClick r:id="rId10" invalidUrl="" action="" tgtFrame="" tooltip="" history="1" highlightClick="0" endSnd="0"/>
                        </a:rPr>
                        <a:t>https://www.weforum.org/stories/2023/10/mapa-voices-key-climate-week-messages-from-most-affected-people-and-areas/</a:t>
                      </a:r>
                      <a:r>
                        <a:t> (Accessed: January 20,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Griffiths, S. (2020) “Why your internet habits are not as clean as you think,”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BBC</a:t>
                      </a:r>
                      <a:r>
                        <a:t>, 6 March. Available at: </a:t>
                      </a:r>
                      <a:r>
                        <a:rPr u="sng">
                          <a:hlinkClick r:id="rId11" invalidUrl="" action="" tgtFrame="" tooltip="" history="1" highlightClick="0" endSnd="0"/>
                        </a:rPr>
                        <a:t>https://www.bbc.com/future/article/20200305-why-your-internet-habits-are-not-as-clean-as-you-think</a:t>
                      </a:r>
                      <a:r>
                        <a:t> (Accessed: January 23,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GSMA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12" invalidUrl="" action="" tgtFrame="" tooltip="" history="1" highlightClick="0" endSnd="0"/>
                        </a:rPr>
                        <a:t>Gsma.com</a:t>
                      </a:r>
                      <a:r>
                        <a:t>. Available at: </a:t>
                      </a:r>
                      <a:r>
                        <a:rPr u="sng">
                          <a:hlinkClick r:id="rId13" invalidUrl="" action="" tgtFrame="" tooltip="" history="1" highlightClick="0" endSnd="0"/>
                        </a:rPr>
                        <a:t>https://www.gsma.com/betterfuture/wp-content/uploads/2024/02/Mobile-Net-Zero-2024-State-of-the-Industry-on-Climate-Action.pdf</a:t>
                      </a:r>
                      <a:r>
                        <a:t> (Accessed: January 13,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Haahr, M.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14" invalidUrl="" action="" tgtFrame="" tooltip="" history="1" highlightClick="0" endSnd="0"/>
                        </a:rPr>
                        <a:t>Random.org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 - calendar date generator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14" invalidUrl="" action="" tgtFrame="" tooltip="" history="1" highlightClick="0" endSnd="0"/>
                        </a:rPr>
                        <a:t>Random.org</a:t>
                      </a:r>
                      <a:r>
                        <a:t>. Available at: </a:t>
                      </a:r>
                      <a:r>
                        <a:rPr u="sng">
                          <a:hlinkClick r:id="rId15" invalidUrl="" action="" tgtFrame="" tooltip="" history="1" highlightClick="0" endSnd="0"/>
                        </a:rPr>
                        <a:t>https://www.random.org/calendar-dates/</a:t>
                      </a:r>
                      <a:r>
                        <a:t> (Accessed: December 19, 2024).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Hamdan, A. (2012) Autoethnography as a genre of qualitative research: A journey inside out.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International Journal of Qualitative Methods, 11,</a:t>
                      </a:r>
                      <a:r>
                        <a:t> 585–606.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HEPI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Decarbonising higher education – the investment challenge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HEPI</a:t>
                      </a:r>
                      <a:r>
                        <a:t>. Available at: </a:t>
                      </a:r>
                      <a:r>
                        <a:rPr u="sng">
                          <a:hlinkClick r:id="rId16" invalidUrl="" action="" tgtFrame="" tooltip="" history="1" highlightClick="0" endSnd="0"/>
                        </a:rPr>
                        <a:t>https://www.hepi.ac.uk/2024/06/21/decarbonising-higher-education-the-investment-challenge/</a:t>
                      </a:r>
                      <a:r>
                        <a:t> (Accessed: January 20,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HESA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Who’s working in HE?</a:t>
                      </a:r>
                      <a:r>
                        <a:t>, </a:t>
                      </a:r>
                      <a:r>
                        <a:rPr u="sng">
                          <a:hlinkClick r:id="rId17" invalidUrl="" action="" tgtFrame="" tooltip="" history="1" highlightClick="0" endSnd="0"/>
                        </a:rPr>
                        <a:t>Hesa.ac.uk</a:t>
                      </a:r>
                      <a:r>
                        <a:t>. Available at: </a:t>
                      </a:r>
                      <a:r>
                        <a:rPr u="sng">
                          <a:hlinkClick r:id="rId18" invalidUrl="" action="" tgtFrame="" tooltip="" history="1" highlightClick="0" endSnd="0"/>
                        </a:rPr>
                        <a:t>https://www.hesa.ac.uk/data-and-analysis/staff/working-in-he#provider</a:t>
                      </a:r>
                      <a:r>
                        <a:t> (Accessed: 16 December 2024).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IEA (2023) ‘Global Data Centre Energy Consumption 2023’. International Energy Agency. [Online] Available at: </a:t>
                      </a:r>
                      <a:r>
                        <a:rPr u="sng">
                          <a:hlinkClick r:id="rId19" invalidUrl="" action="" tgtFrame="" tooltip="" history="1" highlightClick="0" endSnd="0"/>
                        </a:rPr>
                        <a:t>https://www.iea.org/reports/global-data-centre-energy-consumption-2023</a:t>
                      </a:r>
                      <a:r>
                        <a:t> [Accessed 19 January 2025].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INTRAC (2017).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Direct Measurement</a:t>
                      </a:r>
                      <a:r>
                        <a:t>. [online] M&amp;E Training &amp; Consultancy. Available at: </a:t>
                      </a:r>
                      <a:r>
                        <a:rPr u="sng">
                          <a:hlinkClick r:id="rId20" invalidUrl="" action="" tgtFrame="" tooltip="" history="1" highlightClick="0" endSnd="0"/>
                        </a:rPr>
                        <a:t>https://www.intrac.org/wpcms/wp-content/uploads/2017/01/Direct-measurement.pdf</a:t>
                      </a:r>
                      <a:r>
                        <a:t> [Accessed 15 Oct. 2024].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Jackson, T. and Hodgkinson, I. (2024)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 Decoding the digital carbon footprint: exposing the global data challenge</a:t>
                      </a:r>
                      <a:r>
                        <a:t>, </a:t>
                      </a:r>
                      <a:r>
                        <a:rPr u="sng">
                          <a:hlinkClick r:id="rId21" invalidUrl="" action="" tgtFrame="" tooltip="" history="1" highlightClick="0" endSnd="0"/>
                        </a:rPr>
                        <a:t>Chronicle.com</a:t>
                      </a:r>
                      <a:r>
                        <a:t>. Available at: </a:t>
                      </a:r>
                      <a:r>
                        <a:rPr u="sng">
                          <a:hlinkClick r:id="rId22" invalidUrl="" action="" tgtFrame="" tooltip="" history="1" highlightClick="0" endSnd="0"/>
                        </a:rPr>
                        <a:t>https://sponsored.chronicle.com/decoding-the-digital-carbon-footprint-exposing-the-global-data-challenge/index.html</a:t>
                      </a:r>
                      <a:r>
                        <a:t> (Accessed: 1 December 2024).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James Wilson, H. (2012) “You, by the numbers,”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Harvard business review</a:t>
                      </a:r>
                      <a:r>
                        <a:t>, 1 September. Available at: </a:t>
                      </a:r>
                      <a:r>
                        <a:rPr u="sng">
                          <a:hlinkClick r:id="rId23" invalidUrl="" action="" tgtFrame="" tooltip="" history="1" highlightClick="0" endSnd="0"/>
                        </a:rPr>
                        <a:t>https://hbr.org/2012/09/you-by-the-numbers</a:t>
                      </a:r>
                      <a:r>
                        <a:t> (Accessed: January 19, 2025).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defTabSz="2438338">
                        <a:lnSpc>
                          <a:spcPct val="90000"/>
                        </a:lnSpc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Jamieson, M.K., Govaart, G.H. and Pownall, M. (2023). Reflexivity in Quantitative research: a Rationale and beginner’s Guide.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Social and Personality Psychology Compass</a:t>
                      </a:r>
                      <a:r>
                        <a:t>, 17(4), pp.1–15. doi:</a:t>
                      </a:r>
                      <a:r>
                        <a:rPr u="sng">
                          <a:hlinkClick r:id="rId24" invalidUrl="" action="" tgtFrame="" tooltip="" history="1" highlightClick="0" endSnd="0"/>
                        </a:rPr>
                        <a:t>https://doi.org/10.1111/spc3.12735</a:t>
                      </a:r>
                      <a:r>
                        <a:t>.</a:t>
                      </a:r>
                    </a:p>
                  </a:txBody>
                  <a:tcPr marL="50800" marR="50800" marT="50800" marB="5080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62" name="Text"/>
          <p:cNvSpPr txBox="1"/>
          <p:nvPr/>
        </p:nvSpPr>
        <p:spPr>
          <a:xfrm>
            <a:off x="6708903" y="2824391"/>
            <a:ext cx="127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63" name="Table"/>
          <p:cNvGraphicFramePr/>
          <p:nvPr/>
        </p:nvGraphicFramePr>
        <p:xfrm>
          <a:off x="13260148" y="2043367"/>
          <a:ext cx="9748590" cy="91059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646989"/>
              </a:tblGrid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Jens Malmodin, Mytton, D., Dag Lundén (2024). Network energy use not directly proportional to data volume: The power model approach for more reliable network energy consumption calculations.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Journal of Industrial Ecology</a:t>
                      </a:r>
                      <a:r>
                        <a:t>, 28(4). doi:</a:t>
                      </a:r>
                      <a:r>
                        <a:rPr u="sng">
                          <a:hlinkClick r:id="rId25" invalidUrl="" action="" tgtFrame="" tooltip="" history="1" highlightClick="0" endSnd="0"/>
                        </a:rPr>
                        <a:t>https://doi.org/10.1111/jiec.13512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/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Kara, H. (2015) Creative research methods in the social sciences: A practical guide. Bristol, England: Policy Press.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/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Kimmerer, R.W. (2013) Braiding sweetgrass: Indigenous wisdom, scientific knowledge and the teachings of plants. Harlow, England: Penguin Books.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Masanet, E.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et al.</a:t>
                      </a:r>
                      <a:r>
                        <a:t> (2020) “Recalibrating global data center energy-use estimates,”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Science (New York, N.Y.)</a:t>
                      </a:r>
                      <a:r>
                        <a:t>, 367(6481), pp. 984–986. Available at: </a:t>
                      </a:r>
                      <a:r>
                        <a:rPr u="sng">
                          <a:hlinkClick r:id="rId26" invalidUrl="" action="" tgtFrame="" tooltip="" history="1" highlightClick="0" endSnd="0"/>
                        </a:rPr>
                        <a:t>https://doi.org/10.1126/science.aba3758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/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McNiff, J., Whitehead, J. (2009). Doing and Writing Action Research. London: Sage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/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Morton, T. (2018) Dark ecology: For a logic of future coexistence. New York, NY: Columbia University Press.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Nayar, J. (2021)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Not So ‘Green’ Technology: The Complicated Legacy of Rare Earth Mining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Harvard International Review</a:t>
                      </a:r>
                      <a:r>
                        <a:t>. Available at: </a:t>
                      </a:r>
                      <a:r>
                        <a:rPr u="sng">
                          <a:hlinkClick r:id="rId27" invalidUrl="" action="" tgtFrame="" tooltip="" history="1" highlightClick="0" endSnd="0"/>
                        </a:rPr>
                        <a:t>https://hir.harvard.edu/not-so-green-technology-the-complicated-legacy-of-rare-earth-mining/</a:t>
                      </a:r>
                      <a:r>
                        <a:t> (Accessed: January 15,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Poerwandari, E.K. (2021). Minimizing Bias and Maximizing the Potential Strengths of Autoethnography as a Narrative Research. 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Japanese Psychological Research</a:t>
                      </a:r>
                      <a:r>
                        <a:t>, 63(4). doi:</a:t>
                      </a:r>
                      <a:r>
                        <a:rPr u="sng">
                          <a:hlinkClick r:id="rId28" invalidUrl="" action="" tgtFrame="" tooltip="" history="1" highlightClick="0" endSnd="0"/>
                        </a:rPr>
                        <a:t>https://doi.org/10.1111/jpr.12320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Poynting, M., Rivault, E. and Dale, B. (2025) “World’s hottest year: 2024 first to pass 1.5C warming limit,”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BBC</a:t>
                      </a:r>
                      <a:r>
                        <a:t>, 10 January. Available at: </a:t>
                      </a:r>
                      <a:r>
                        <a:rPr u="sng">
                          <a:hlinkClick r:id="rId29" invalidUrl="" action="" tgtFrame="" tooltip="" history="1" highlightClick="0" endSnd="0"/>
                        </a:rPr>
                        <a:t>https://www.bbc.co.uk/news/articles/cd7575x8yq5o</a:t>
                      </a:r>
                      <a:r>
                        <a:t> (Accessed: January 21,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Sage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Research Methods Map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30" invalidUrl="" action="" tgtFrame="" tooltip="" history="1" highlightClick="0" endSnd="0"/>
                        </a:rPr>
                        <a:t>Sagepub.com</a:t>
                      </a:r>
                      <a:r>
                        <a:t>. Available at: </a:t>
                      </a:r>
                      <a:r>
                        <a:rPr u="sng">
                          <a:hlinkClick r:id="rId31" invalidUrl="" action="" tgtFrame="" tooltip="" history="1" highlightClick="0" endSnd="0"/>
                        </a:rPr>
                        <a:t>https://methods.sagepub.com/methods-map/</a:t>
                      </a:r>
                      <a:r>
                        <a:t> (Accessed: December 21, 2024).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SAGE. 2017. 'Data Collection',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Project Planner </a:t>
                      </a:r>
                      <a:r>
                        <a:t>[online].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 </a:t>
                      </a:r>
                      <a:r>
                        <a:t>doi: 10.4135/9781526408563.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Sharon, T. and Zandbergen, D. (2017) “From data fetishism to quantifying selves: Self-tracking practices and the other values of data,”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New media &amp; society</a:t>
                      </a:r>
                      <a:r>
                        <a:t>, 19(11), pp. 1695–1709. Available at: </a:t>
                      </a:r>
                      <a:r>
                        <a:rPr u="sng">
                          <a:hlinkClick r:id="rId32" invalidUrl="" action="" tgtFrame="" tooltip="" history="1" highlightClick="0" endSnd="0"/>
                        </a:rPr>
                        <a:t>https://doi.org/10.1177/1461444816636090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Siddik, M.A.B., Shehabi, A. and Marston, L. (2021) “The environmental footprint of data centers in the United States,”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Environmental research letters</a:t>
                      </a:r>
                      <a:r>
                        <a:t>, 16(6), p. 064017. Available at: </a:t>
                      </a:r>
                      <a:r>
                        <a:rPr u="sng">
                          <a:hlinkClick r:id="rId33" invalidUrl="" action="" tgtFrame="" tooltip="" history="1" highlightClick="0" endSnd="0"/>
                        </a:rPr>
                        <a:t>https://doi.org/10.1088/1748-9326/abfba1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Swift, J. (2022)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Climate activism without intersectionality isn’t enough: Why we need intersectional environmentalism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Black Women Radicals</a:t>
                      </a:r>
                      <a:r>
                        <a:t>. Available at: </a:t>
                      </a:r>
                      <a:r>
                        <a:rPr u="sng">
                          <a:hlinkClick r:id="rId34" invalidUrl="" action="" tgtFrame="" tooltip="" history="1" highlightClick="0" endSnd="0"/>
                        </a:rPr>
                        <a:t>https://www.blackwomenradicals.com/blog-feed/leahthomas</a:t>
                      </a:r>
                      <a:r>
                        <a:t> (Accessed: January 19,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The National Archives (2023)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‘Digital Services and carbon emissions in the heritage sector: some preliminary findings - Archives sector’</a:t>
                      </a:r>
                      <a:r>
                        <a:t>. Available at: </a:t>
                      </a:r>
                      <a:r>
                        <a:rPr u="sng">
                          <a:hlinkClick r:id="rId35" invalidUrl="" action="" tgtFrame="" tooltip="" history="1" highlightClick="0" endSnd="0"/>
                        </a:rPr>
                        <a:t>https://www.nationalarchives.gov.uk/archives-sector/digital-services-and-carbon-emissions-in-the-heritage-sector-some-preliminary-findings/</a:t>
                      </a:r>
                      <a:r>
                        <a:t> (Accessed: 16 December 2024).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Tomlinson, B. (2014)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Greening Through it: Information Technology for Environmental Sustainability</a:t>
                      </a:r>
                      <a:r>
                        <a:t>. London, England: MIT Press. Available at: </a:t>
                      </a:r>
                      <a:r>
                        <a:rPr u="sng">
                          <a:hlinkClick r:id="rId36" invalidUrl="" action="" tgtFrame="" tooltip="" history="1" highlightClick="0" endSnd="0"/>
                        </a:rPr>
                        <a:t>https://doi.org/10.7551/mitpress/8261.001.0001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UAL (2022)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Design Brief for Sustainable Development</a:t>
                      </a:r>
                      <a:r>
                        <a:t>. Available at: </a:t>
                      </a:r>
                      <a:r>
                        <a:rPr u="sng">
                          <a:hlinkClick r:id="rId37" invalidUrl="" action="" tgtFrame="" tooltip="" history="1" highlightClick="0" endSnd="0"/>
                        </a:rPr>
                        <a:t>https://www.arts.ac.uk/__data/assets/pdf_file/0019/35371/Sustainability-brief-for-new-build-refurbishment-UAL-v4-April-22.pdf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UAL (2023a)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Carbon Management Plan – realising a net-zero carbon institution by 2040</a:t>
                      </a:r>
                      <a:r>
                        <a:t>. Available at: </a:t>
                      </a:r>
                      <a:r>
                        <a:rPr u="sng">
                          <a:hlinkClick r:id="rId38" invalidUrl="" action="" tgtFrame="" tooltip="" history="1" highlightClick="0" endSnd="0"/>
                        </a:rPr>
                        <a:t>https://www.arts.ac.uk/__data/assets/pdf_file/0021/213852/UAL-CMP-v1272.pdf</a:t>
                      </a:r>
                      <a: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UAL (2023b)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Environmental policy and management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UAL</a:t>
                      </a:r>
                      <a:r>
                        <a:t>. Available at: </a:t>
                      </a:r>
                      <a:r>
                        <a:rPr u="sng">
                          <a:hlinkClick r:id="rId39" invalidUrl="" action="" tgtFrame="" tooltip="" history="1" highlightClick="0" endSnd="0"/>
                        </a:rPr>
                        <a:t>https://www.arts.ac.uk/about-ual/climate-action-plan/change-the-way-we-operate/environmental-policy-and-management</a:t>
                      </a:r>
                      <a:r>
                        <a:t> (Accessed: January 13,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UAL (2025)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UAL ActiveDashboards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40" invalidUrl="" action="" tgtFrame="" tooltip="" history="1" highlightClick="0" endSnd="0"/>
                        </a:rPr>
                        <a:t>Arts.ac.uk</a:t>
                      </a:r>
                      <a:r>
                        <a:t>. Available at: </a:t>
                      </a:r>
                      <a:r>
                        <a:rPr u="sng">
                          <a:hlinkClick r:id="rId41" invalidUrl="" action="" tgtFrame="" tooltip="" history="1" highlightClick="0" endSnd="0"/>
                        </a:rPr>
                        <a:t>https://dashboards.arts.ac.uk</a:t>
                      </a:r>
                      <a:r>
                        <a:t> (Accessed: January 7,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UKGOV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The UK’s plans and progress to reach net zero by 2050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42" invalidUrl="" action="" tgtFrame="" tooltip="" history="1" highlightClick="0" endSnd="0"/>
                        </a:rPr>
                        <a:t>Parliament.uk</a:t>
                      </a:r>
                      <a:r>
                        <a:t>. Available at: </a:t>
                      </a:r>
                      <a:r>
                        <a:rPr u="sng">
                          <a:hlinkClick r:id="rId43" invalidUrl="" action="" tgtFrame="" tooltip="" history="1" highlightClick="0" endSnd="0"/>
                        </a:rPr>
                        <a:t>https://commonslibrary.parliament.uk/research-briefings/cbp-9888/</a:t>
                      </a:r>
                      <a:r>
                        <a:t> (Accessed: January 15,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UN (2024)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COP29 UN Climate Conference Agrees to Triple Finance to Developing Countries, Protecting Lives and Livelihoods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Unfccc.int</a:t>
                      </a:r>
                      <a:r>
                        <a:t>. Available at: </a:t>
                      </a:r>
                      <a:r>
                        <a:rPr u="sng">
                          <a:hlinkClick r:id="rId44" invalidUrl="" action="" tgtFrame="" tooltip="" history="1" highlightClick="0" endSnd="0"/>
                        </a:rPr>
                        <a:t>https://unfccc.int/news/cop29-un-climate-conference-agrees-to-triple-finance-to-developing-countries-protecting-lives-and</a:t>
                      </a:r>
                      <a:r>
                        <a:t> (Accessed: January 15,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UniversitiesUK (2023)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Accelerating the UK tertiary education sector towards net zero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  <a:hlinkClick r:id="rId45" invalidUrl="" action="" tgtFrame="" tooltip="" history="1" highlightClick="0" endSnd="0"/>
                        </a:rPr>
                        <a:t>Universitiesuk.ac.uk</a:t>
                      </a:r>
                      <a:r>
                        <a:t>. Available at: </a:t>
                      </a:r>
                      <a:r>
                        <a:rPr u="sng">
                          <a:hlinkClick r:id="rId46" invalidUrl="" action="" tgtFrame="" tooltip="" history="1" highlightClick="0" endSnd="0"/>
                        </a:rPr>
                        <a:t>https://www.universitiesuk.ac.uk/topics/climate-and-sustainability/accelerating-uk-tertiary-education</a:t>
                      </a:r>
                      <a:r>
                        <a:t> (Accessed: January 15,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WHO (2022)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Infodemics and misinformation negatively affect people’s health behaviours, new WHO review finds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Who.int</a:t>
                      </a:r>
                      <a:r>
                        <a:t>. Available at: </a:t>
                      </a:r>
                      <a:r>
                        <a:rPr u="sng">
                          <a:hlinkClick r:id="rId47" invalidUrl="" action="" tgtFrame="" tooltip="" history="1" highlightClick="0" endSnd="0"/>
                        </a:rPr>
                        <a:t>https://www.who.int/europe/news-room/01-09-2022-infodemics-and-misinformation-negatively-affect-people-s-health-behaviours--new-who-review-finds</a:t>
                      </a:r>
                      <a:r>
                        <a:t> (Accessed: January 19, 2025).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Wholegrain Digital (2020)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Digital declutter toolkit from</a:t>
                      </a:r>
                      <a:r>
                        <a:t>,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Business Declares</a:t>
                      </a:r>
                      <a:r>
                        <a:t>. Available at: </a:t>
                      </a:r>
                      <a:r>
                        <a:rPr u="sng">
                          <a:hlinkClick r:id="rId48" invalidUrl="" action="" tgtFrame="" tooltip="" history="1" highlightClick="0" endSnd="0"/>
                        </a:rPr>
                        <a:t>https://www.wholegraindigital.com/digitaldeclutter/</a:t>
                      </a:r>
                      <a:r>
                        <a:t> (Accessed: November 18, 2024).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Whyte, K.P. (2016) Is it colonial déjà vu? Indigenous peoples and climate injustice. In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Humanities for the Environment</a:t>
                      </a:r>
                      <a:r>
                        <a:t> (pp. 102-119). Routledge.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  <a:r>
                        <a:t>Wolfram, S. (2012) “The Personal Analytics of My Life,” </a:t>
                      </a:r>
                      <a:r>
                        <a:rPr i="1">
                          <a:latin typeface="Neue Haas Grotesk Display Pro 45 Light"/>
                          <a:ea typeface="Neue Haas Grotesk Display Pro 45 Light"/>
                          <a:cs typeface="Neue Haas Grotesk Display Pro 45 Light"/>
                          <a:sym typeface="Neue Haas Grotesk Display Pro 45 Light"/>
                        </a:rPr>
                        <a:t>Stephen Wolfram Writings</a:t>
                      </a:r>
                      <a:r>
                        <a:t>. Available at: </a:t>
                      </a:r>
                      <a:r>
                        <a:rPr u="sng">
                          <a:hlinkClick r:id="rId49" invalidUrl="" action="" tgtFrame="" tooltip="" history="1" highlightClick="0" endSnd="0"/>
                        </a:rPr>
                        <a:t>writings.stephenwolfram.com/2012/03/the-personal-analytics-of-my-life</a:t>
                      </a:r>
                      <a:r>
                        <a:t> (Accessed: January 19, 2025)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/>
                      <a:r>
                        <a: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rPr>
                        <a:t>Zaki, J. (2024) Hope for cynics: The surprising science of human goodness. Little, Brown Book Group.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algn="l" defTabSz="2438338">
                        <a:defRPr sz="1100">
                          <a:latin typeface="Neue Haas Grotesk Display Pro 55 Roman"/>
                          <a:ea typeface="Neue Haas Grotesk Display Pro 55 Roman"/>
                          <a:cs typeface="Neue Haas Grotesk Display Pro 55 Roman"/>
                          <a:sym typeface="Neue Haas Grotesk Display Pro 55 Roman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creenshot 2025-01-26 at 19.43.16.png" descr="Screenshot 2025-01-26 at 19.43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7421" y="8480742"/>
            <a:ext cx="5435601" cy="431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shot 2025-01-26 at 19.43.25.png" descr="Screenshot 2025-01-26 at 19.43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1397" y="8583548"/>
            <a:ext cx="7327901" cy="4089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ppendices"/>
          <p:cNvSpPr txBox="1"/>
          <p:nvPr>
            <p:ph type="ctrTitle"/>
          </p:nvPr>
        </p:nvSpPr>
        <p:spPr>
          <a:xfrm>
            <a:off x="341816" y="192314"/>
            <a:ext cx="8115301" cy="1670755"/>
          </a:xfrm>
          <a:prstGeom prst="rect">
            <a:avLst/>
          </a:prstGeom>
        </p:spPr>
        <p:txBody>
          <a:bodyPr anchor="t"/>
          <a:lstStyle/>
          <a:p>
            <a:pPr/>
            <a:r>
              <a:t>Appendices</a:t>
            </a:r>
          </a:p>
        </p:txBody>
      </p:sp>
      <p:sp>
        <p:nvSpPr>
          <p:cNvPr id="269" name="How I calculated my CO2e:"/>
          <p:cNvSpPr txBox="1"/>
          <p:nvPr/>
        </p:nvSpPr>
        <p:spPr>
          <a:xfrm>
            <a:off x="11671491" y="810300"/>
            <a:ext cx="1996683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How I calculated my CO2e:</a:t>
            </a:r>
          </a:p>
        </p:txBody>
      </p:sp>
      <p:pic>
        <p:nvPicPr>
          <p:cNvPr id="270" name="Screenshot 2025-01-26 at 19.40.24.png" descr="Screenshot 2025-01-26 at 19.40.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2164" y="2633702"/>
            <a:ext cx="8064501" cy="490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Screenshot 2025-01-26 at 19.40.49.png" descr="Screenshot 2025-01-26 at 19.40.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6764" y="9593198"/>
            <a:ext cx="8115301" cy="392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Screenshot 2025-01-26 at 19.41.24.png" descr="Screenshot 2025-01-26 at 19.41.2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15241" y="1453255"/>
            <a:ext cx="7975601" cy="302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ommon occurrences:"/>
          <p:cNvSpPr txBox="1"/>
          <p:nvPr/>
        </p:nvSpPr>
        <p:spPr>
          <a:xfrm>
            <a:off x="1033505" y="2008279"/>
            <a:ext cx="615031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Common occurrences:</a:t>
            </a:r>
          </a:p>
        </p:txBody>
      </p:sp>
      <p:sp>
        <p:nvSpPr>
          <p:cNvPr id="274" name="Huge 22k Student number:"/>
          <p:cNvSpPr txBox="1"/>
          <p:nvPr/>
        </p:nvSpPr>
        <p:spPr>
          <a:xfrm>
            <a:off x="1033505" y="8852883"/>
            <a:ext cx="851416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Huge 22k Student number:</a:t>
            </a:r>
          </a:p>
        </p:txBody>
      </p:sp>
      <p:pic>
        <p:nvPicPr>
          <p:cNvPr id="275" name="Screenshot 2025-01-26 at 19.42.31.png" descr="Screenshot 2025-01-26 at 19.42.3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58091" y="4280610"/>
            <a:ext cx="7988301" cy="402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ontext"/>
          <p:cNvSpPr txBox="1"/>
          <p:nvPr>
            <p:ph type="ctrTitle"/>
          </p:nvPr>
        </p:nvSpPr>
        <p:spPr>
          <a:xfrm>
            <a:off x="341816" y="192314"/>
            <a:ext cx="21971004" cy="1823010"/>
          </a:xfrm>
          <a:prstGeom prst="rect">
            <a:avLst/>
          </a:prstGeom>
        </p:spPr>
        <p:txBody>
          <a:bodyPr anchor="t"/>
          <a:lstStyle/>
          <a:p>
            <a:pPr/>
            <a:r>
              <a:t>Context</a:t>
            </a:r>
          </a:p>
        </p:txBody>
      </p:sp>
      <p:sp>
        <p:nvSpPr>
          <p:cNvPr id="159" name="The world is literally burning.…"/>
          <p:cNvSpPr txBox="1"/>
          <p:nvPr/>
        </p:nvSpPr>
        <p:spPr>
          <a:xfrm>
            <a:off x="2208584" y="4366260"/>
            <a:ext cx="18973653" cy="52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926041" indent="-926041">
              <a:lnSpc>
                <a:spcPct val="110000"/>
              </a:lnSpc>
              <a:spcBef>
                <a:spcPts val="6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The world is literally burning. </a:t>
            </a:r>
          </a:p>
          <a:p>
            <a:pPr lvl="1" marL="926041" indent="-926041">
              <a:lnSpc>
                <a:spcPct val="110000"/>
              </a:lnSpc>
              <a:spcBef>
                <a:spcPts val="6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Manufacturing digital devices, their use, and extractivist practices around raw materials contribute to anthropogenic climate change. This disproportionally affects the global majority.</a:t>
            </a:r>
          </a:p>
          <a:p>
            <a:pPr lvl="1" marL="926041" indent="-926041">
              <a:lnSpc>
                <a:spcPct val="110000"/>
              </a:lnSpc>
              <a:spcBef>
                <a:spcPts val="6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UAL has produced a ‘Climate Action Plan’ in 2022/23</a:t>
            </a:r>
          </a:p>
        </p:txBody>
      </p:sp>
      <p:sp>
        <p:nvSpPr>
          <p:cNvPr id="160" name="Poynting, 2025;  UAL, 2023;  Greene-Dewasmes, 2023;  Acosta, 2013"/>
          <p:cNvSpPr txBox="1"/>
          <p:nvPr/>
        </p:nvSpPr>
        <p:spPr>
          <a:xfrm>
            <a:off x="178725" y="13246318"/>
            <a:ext cx="6669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/>
            <a:r>
              <a:t>Poynting, 2025;  UAL, 2023;  Greene-Dewasmes, 2023;  Acosta, 2013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18682614" y="2016294"/>
            <a:ext cx="5009627" cy="3757220"/>
            <a:chOff x="0" y="0"/>
            <a:chExt cx="5009625" cy="3757218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09626" cy="3757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The Guardian, 2021"/>
            <p:cNvSpPr txBox="1"/>
            <p:nvPr/>
          </p:nvSpPr>
          <p:spPr>
            <a:xfrm rot="16200000">
              <a:off x="-625422" y="2807316"/>
              <a:ext cx="155874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>
                <a:defRPr sz="1400">
                  <a:solidFill>
                    <a:srgbClr val="929292"/>
                  </a:solidFill>
                </a:defRPr>
              </a:pPr>
              <a:r>
                <a:t>The Guardian, 2021</a:t>
              </a:r>
            </a:p>
          </p:txBody>
        </p:sp>
      </p:grpSp>
      <p:pic>
        <p:nvPicPr>
          <p:cNvPr id="164" name="Climate-Action-Plan_Nov2022-2.pdf" descr="Climate-Action-Plan_Nov2022-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36690" y="9824748"/>
            <a:ext cx="5268300" cy="296674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8882683" y="725655"/>
            <a:ext cx="5397886" cy="342975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3" grpId="2"/>
      <p:bldP build="whole" bldLvl="1" animBg="1" rev="0" advAuto="0" spid="16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ationale"/>
          <p:cNvSpPr txBox="1"/>
          <p:nvPr>
            <p:ph type="ctrTitle"/>
          </p:nvPr>
        </p:nvSpPr>
        <p:spPr>
          <a:xfrm>
            <a:off x="341816" y="192314"/>
            <a:ext cx="21971004" cy="3233705"/>
          </a:xfrm>
          <a:prstGeom prst="rect">
            <a:avLst/>
          </a:prstGeom>
        </p:spPr>
        <p:txBody>
          <a:bodyPr anchor="t"/>
          <a:lstStyle/>
          <a:p>
            <a:pPr/>
            <a:r>
              <a:t>Rationale</a:t>
            </a:r>
          </a:p>
        </p:txBody>
      </p:sp>
      <p:sp>
        <p:nvSpPr>
          <p:cNvPr id="170" name="I teach using digital technologies; I teach mostly digital software across 22 courses at LCF, and 2 courses at LCC. My impact from digital tools and devices is therefore implicit within my teaching context.…"/>
          <p:cNvSpPr txBox="1"/>
          <p:nvPr/>
        </p:nvSpPr>
        <p:spPr>
          <a:xfrm>
            <a:off x="2019124" y="3771044"/>
            <a:ext cx="20566289" cy="600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6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I teach using digital technologies; I teach mostly digital software across 22 courses at LCF, and 2 courses at LCC. My impact from digital tools and devices is therefore implicit within my teaching context.</a:t>
            </a:r>
          </a:p>
          <a:p>
            <a:pPr lvl="1" indent="0">
              <a:lnSpc>
                <a:spcPct val="110000"/>
              </a:lnSpc>
              <a:spcBef>
                <a:spcPts val="6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What then, is </a:t>
            </a:r>
            <a:r>
              <a:rPr u="sng"/>
              <a:t>my</a:t>
            </a:r>
            <a:r>
              <a:t> impact by using these digital tools? </a:t>
            </a:r>
            <a:br/>
            <a:r>
              <a:t>To teach, communicate, etc. Should I change? Should we change?</a:t>
            </a:r>
          </a:p>
          <a:p>
            <a:pPr lvl="1" indent="0">
              <a:lnSpc>
                <a:spcPct val="110000"/>
              </a:lnSpc>
              <a:spcBef>
                <a:spcPts val="6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A desire to interrogate UAL’s institutional 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search Methods + Data Gathering"/>
          <p:cNvSpPr txBox="1"/>
          <p:nvPr>
            <p:ph type="ctrTitle"/>
          </p:nvPr>
        </p:nvSpPr>
        <p:spPr>
          <a:xfrm>
            <a:off x="341816" y="192314"/>
            <a:ext cx="24038445" cy="1896111"/>
          </a:xfrm>
          <a:prstGeom prst="rect">
            <a:avLst/>
          </a:prstGeom>
        </p:spPr>
        <p:txBody>
          <a:bodyPr anchor="t"/>
          <a:lstStyle/>
          <a:p>
            <a:pPr/>
            <a:r>
              <a:t>Research Methods + Data Gathering</a:t>
            </a:r>
          </a:p>
        </p:txBody>
      </p:sp>
      <p:sp>
        <p:nvSpPr>
          <p:cNvPr id="175" name="retrospective  auto-quantitative  direct-measurement method"/>
          <p:cNvSpPr txBox="1"/>
          <p:nvPr/>
        </p:nvSpPr>
        <p:spPr>
          <a:xfrm>
            <a:off x="3418855" y="5100359"/>
            <a:ext cx="1996683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cap="all"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retrospective  auto-quantitative  direct-measurement </a:t>
            </a:r>
            <a:r>
              <a:rPr cap="none"/>
              <a:t>method</a:t>
            </a:r>
          </a:p>
        </p:txBody>
      </p:sp>
      <p:sp>
        <p:nvSpPr>
          <p:cNvPr id="176" name="10 day sample period. ‘Truly’ randomly generated start date of: 02 Dec 2024"/>
          <p:cNvSpPr txBox="1"/>
          <p:nvPr/>
        </p:nvSpPr>
        <p:spPr>
          <a:xfrm>
            <a:off x="1045825" y="10683265"/>
            <a:ext cx="14295756" cy="151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10 day sample period.</a:t>
            </a:r>
            <a:br/>
            <a:r>
              <a:t>‘Truly’ randomly generated start date of: 02 Dec 2024</a:t>
            </a:r>
          </a:p>
        </p:txBody>
      </p:sp>
      <p:sp>
        <p:nvSpPr>
          <p:cNvPr id="177" name="using a STRUCTURED (almost SYSTEMATIC) approach"/>
          <p:cNvSpPr txBox="1"/>
          <p:nvPr/>
        </p:nvSpPr>
        <p:spPr>
          <a:xfrm>
            <a:off x="5561632" y="6547761"/>
            <a:ext cx="1996683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10000"/>
              </a:lnSpc>
              <a:spcBef>
                <a:spcPts val="3000"/>
              </a:spcBef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using a STRUCTURED (almost SYSTEMATIC) approach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2510920" y="2290189"/>
            <a:ext cx="18733473" cy="6488393"/>
            <a:chOff x="0" y="0"/>
            <a:chExt cx="18733471" cy="6488392"/>
          </a:xfrm>
        </p:grpSpPr>
        <p:sp>
          <p:nvSpPr>
            <p:cNvPr id="192" name="Connection Line"/>
            <p:cNvSpPr/>
            <p:nvPr/>
          </p:nvSpPr>
          <p:spPr>
            <a:xfrm>
              <a:off x="1408851" y="1228936"/>
              <a:ext cx="1166137" cy="155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7563" y="13914"/>
                    <a:pt x="363" y="6714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79" name="gathered data after it happened"/>
            <p:cNvSpPr txBox="1"/>
            <p:nvPr/>
          </p:nvSpPr>
          <p:spPr>
            <a:xfrm>
              <a:off x="0" y="319256"/>
              <a:ext cx="2875743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algn="ct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gathered data after it happened</a:t>
              </a:r>
            </a:p>
          </p:txBody>
        </p:sp>
        <p:sp>
          <p:nvSpPr>
            <p:cNvPr id="193" name="Connection Line"/>
            <p:cNvSpPr/>
            <p:nvPr/>
          </p:nvSpPr>
          <p:spPr>
            <a:xfrm>
              <a:off x="5411002" y="1793403"/>
              <a:ext cx="498345" cy="93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8915" y="14793"/>
                    <a:pt x="1715" y="7593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1" name="on myself"/>
            <p:cNvSpPr txBox="1"/>
            <p:nvPr/>
          </p:nvSpPr>
          <p:spPr>
            <a:xfrm>
              <a:off x="3941940" y="1273683"/>
              <a:ext cx="287574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algn="ct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on myself</a:t>
              </a:r>
            </a:p>
          </p:txBody>
        </p:sp>
        <p:sp>
          <p:nvSpPr>
            <p:cNvPr id="194" name="Connection Line"/>
            <p:cNvSpPr/>
            <p:nvPr/>
          </p:nvSpPr>
          <p:spPr>
            <a:xfrm>
              <a:off x="8342263" y="885571"/>
              <a:ext cx="226848" cy="186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5" h="21600" fill="norm" stroke="1" extrusionOk="0">
                  <a:moveTo>
                    <a:pt x="16475" y="21600"/>
                  </a:moveTo>
                  <a:cubicBezTo>
                    <a:pt x="-2655" y="13493"/>
                    <a:pt x="-5125" y="6293"/>
                    <a:pt x="906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3" name="quant data only…"/>
            <p:cNvSpPr txBox="1"/>
            <p:nvPr/>
          </p:nvSpPr>
          <p:spPr>
            <a:xfrm>
              <a:off x="7136481" y="0"/>
              <a:ext cx="2984480" cy="86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algn="ct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quant data only</a:t>
              </a:r>
            </a:p>
            <a:p>
              <a:pPr lvl="1" indent="0" algn="ct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eg volume of  emails </a:t>
              </a:r>
            </a:p>
          </p:txBody>
        </p:sp>
        <p:sp>
          <p:nvSpPr>
            <p:cNvPr id="195" name="Connection Line"/>
            <p:cNvSpPr/>
            <p:nvPr/>
          </p:nvSpPr>
          <p:spPr>
            <a:xfrm>
              <a:off x="13411553" y="1486845"/>
              <a:ext cx="301073" cy="129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3458" y="21600"/>
                  </a:moveTo>
                  <a:cubicBezTo>
                    <a:pt x="-4042" y="12662"/>
                    <a:pt x="658" y="5462"/>
                    <a:pt x="17558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5" name="gather the quantitative data by counting occurrences"/>
            <p:cNvSpPr txBox="1"/>
            <p:nvPr/>
          </p:nvSpPr>
          <p:spPr>
            <a:xfrm>
              <a:off x="12399466" y="559035"/>
              <a:ext cx="4223072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algn="ct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gather the quantitative data by counting occurrences</a:t>
              </a:r>
            </a:p>
          </p:txBody>
        </p:sp>
        <p:sp>
          <p:nvSpPr>
            <p:cNvPr id="196" name="Connection Line"/>
            <p:cNvSpPr/>
            <p:nvPr/>
          </p:nvSpPr>
          <p:spPr>
            <a:xfrm>
              <a:off x="5390045" y="5100527"/>
              <a:ext cx="1410748" cy="5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57" fill="norm" stroke="1" extrusionOk="0">
                  <a:moveTo>
                    <a:pt x="21600" y="0"/>
                  </a:moveTo>
                  <a:cubicBezTo>
                    <a:pt x="17602" y="16086"/>
                    <a:pt x="10402" y="21600"/>
                    <a:pt x="0" y="1654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7" name="repeatable  by me or others"/>
            <p:cNvSpPr txBox="1"/>
            <p:nvPr/>
          </p:nvSpPr>
          <p:spPr>
            <a:xfrm>
              <a:off x="2382337" y="5313289"/>
              <a:ext cx="2875743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algn="r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repeatable </a:t>
              </a:r>
              <a:br/>
              <a:r>
                <a:t>by me or others</a:t>
              </a:r>
            </a:p>
          </p:txBody>
        </p:sp>
        <p:sp>
          <p:nvSpPr>
            <p:cNvPr id="197" name="Connection Line"/>
            <p:cNvSpPr/>
            <p:nvPr/>
          </p:nvSpPr>
          <p:spPr>
            <a:xfrm>
              <a:off x="12498119" y="5115012"/>
              <a:ext cx="1639628" cy="62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28" fill="norm" stroke="1" extrusionOk="0">
                  <a:moveTo>
                    <a:pt x="0" y="0"/>
                  </a:moveTo>
                  <a:cubicBezTo>
                    <a:pt x="1453" y="16938"/>
                    <a:pt x="8653" y="21600"/>
                    <a:pt x="21600" y="139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9" name="rigorous (it felt rigorous to me, but its probs not actually systematic)"/>
            <p:cNvSpPr txBox="1"/>
            <p:nvPr/>
          </p:nvSpPr>
          <p:spPr>
            <a:xfrm>
              <a:off x="14246309" y="5319992"/>
              <a:ext cx="4487163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lvl="1" indent="0" defTabSz="825500">
                <a:defRPr sz="2500">
                  <a:solidFill>
                    <a:srgbClr val="000000"/>
                  </a:solidFill>
                  <a:latin typeface="Neue Haas Grotesk Display Pro 75 Bold"/>
                  <a:ea typeface="Neue Haas Grotesk Display Pro 75 Bold"/>
                  <a:cs typeface="Neue Haas Grotesk Display Pro 75 Bold"/>
                  <a:sym typeface="Neue Haas Grotesk Display Pro 75 Bold"/>
                </a:defRPr>
              </a:pPr>
              <a:r>
                <a:t>rigorous</a:t>
              </a:r>
              <a:br/>
              <a:r>
                <a:rPr sz="2400">
                  <a:latin typeface="Neue Haas Grotesk Display Pro 45 Light"/>
                  <a:ea typeface="Neue Haas Grotesk Display Pro 45 Light"/>
                  <a:cs typeface="Neue Haas Grotesk Display Pro 45 Light"/>
                  <a:sym typeface="Neue Haas Grotesk Display Pro 45 Light"/>
                </a:rPr>
                <a:t>(it felt rigorous to me, but its probs not actually systematic)</a:t>
              </a:r>
            </a:p>
          </p:txBody>
        </p:sp>
      </p:grpSp>
      <p:sp>
        <p:nvSpPr>
          <p:cNvPr id="191" name="Alvesson, 2003;  Hara, 2015;  INTRAC, 2017;  Jamieson, et al. 2023;   Poerwandari, 2021;  Sage, 2024;"/>
          <p:cNvSpPr txBox="1"/>
          <p:nvPr/>
        </p:nvSpPr>
        <p:spPr>
          <a:xfrm>
            <a:off x="135096" y="13260802"/>
            <a:ext cx="954930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Alvesson, 2003;  Hara, 2015;  INTRAC, 2017;  Jamieson, et al. 2023;   Poerwandari, 2021;  Sage, 2024;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.jpg" descr="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1266" y="2086089"/>
            <a:ext cx="17401468" cy="108759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0" dist="0" dir="5400000">
              <a:srgbClr val="000000">
                <a:alpha val="60000"/>
              </a:srgbClr>
            </a:outerShdw>
          </a:effectLst>
        </p:spPr>
      </p:pic>
      <p:pic>
        <p:nvPicPr>
          <p:cNvPr id="202" name="2.jpg" descr="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9174" y="2216032"/>
            <a:ext cx="16985652" cy="106160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0" dist="0" dir="5400000">
              <a:srgbClr val="000000">
                <a:alpha val="60000"/>
              </a:srgbClr>
            </a:outerShdw>
          </a:effectLst>
        </p:spPr>
      </p:pic>
      <p:pic>
        <p:nvPicPr>
          <p:cNvPr id="203" name="3.jpg" descr="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4053" y="2325332"/>
            <a:ext cx="16635894" cy="103974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0" dist="0" dir="5400000">
              <a:srgbClr val="000000">
                <a:alpha val="60000"/>
              </a:srgbClr>
            </a:outerShdw>
          </a:effectLst>
        </p:spPr>
      </p:pic>
      <p:pic>
        <p:nvPicPr>
          <p:cNvPr id="204" name="4.jpg" descr="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90088" y="2460353"/>
            <a:ext cx="16203824" cy="10127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0" dist="0" dir="5400000">
              <a:srgbClr val="000000">
                <a:alpha val="60000"/>
              </a:srgbClr>
            </a:outerShdw>
          </a:effectLst>
        </p:spPr>
      </p:pic>
      <p:pic>
        <p:nvPicPr>
          <p:cNvPr id="205" name="5.jpg" descr="5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99566" y="2591277"/>
            <a:ext cx="15784868" cy="98655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0" dist="0" dir="5400000">
              <a:srgbClr val="000000">
                <a:alpha val="60000"/>
              </a:srgbClr>
            </a:outerShdw>
          </a:effectLst>
        </p:spPr>
      </p:pic>
      <p:sp>
        <p:nvSpPr>
          <p:cNvPr id="206" name="Research Methods + Data Gathering"/>
          <p:cNvSpPr txBox="1"/>
          <p:nvPr>
            <p:ph type="ctrTitle"/>
          </p:nvPr>
        </p:nvSpPr>
        <p:spPr>
          <a:xfrm>
            <a:off x="341816" y="192314"/>
            <a:ext cx="24038445" cy="1896111"/>
          </a:xfrm>
          <a:prstGeom prst="rect">
            <a:avLst/>
          </a:prstGeom>
        </p:spPr>
        <p:txBody>
          <a:bodyPr anchor="t"/>
          <a:lstStyle/>
          <a:p>
            <a:pPr/>
            <a:r>
              <a:t>Research Methods + Data Gathering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4" grpId="4"/>
      <p:bldP build="whole" bldLvl="1" animBg="1" rev="0" advAuto="0" spid="202" grpId="2"/>
      <p:bldP build="whole" bldLvl="1" animBg="1" rev="0" advAuto="0" spid="203" grpId="3"/>
      <p:bldP build="whole" bldLvl="1" animBg="1" rev="0" advAuto="0" spid="205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indings + Data Analysis"/>
          <p:cNvSpPr txBox="1"/>
          <p:nvPr>
            <p:ph type="ctrTitle"/>
          </p:nvPr>
        </p:nvSpPr>
        <p:spPr>
          <a:xfrm>
            <a:off x="341816" y="192314"/>
            <a:ext cx="24038445" cy="1561249"/>
          </a:xfrm>
          <a:prstGeom prst="rect">
            <a:avLst/>
          </a:prstGeom>
        </p:spPr>
        <p:txBody>
          <a:bodyPr anchor="t"/>
          <a:lstStyle/>
          <a:p>
            <a:pPr/>
            <a:r>
              <a:t>Findings + Data Analysis</a:t>
            </a:r>
          </a:p>
        </p:txBody>
      </p:sp>
      <p:sp>
        <p:nvSpPr>
          <p:cNvPr id="211" name="Quasi-statistical analysis…"/>
          <p:cNvSpPr txBox="1"/>
          <p:nvPr/>
        </p:nvSpPr>
        <p:spPr>
          <a:xfrm>
            <a:off x="1485089" y="3371017"/>
            <a:ext cx="21751897" cy="11205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Quasi-statistical analysis</a:t>
            </a:r>
          </a:p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</a:p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My CO2e impact is </a:t>
            </a:r>
            <a:r>
              <a:rPr u="sng"/>
              <a:t>tiny</a:t>
            </a:r>
            <a:r>
              <a:t>, and therefore statistically meaningless. </a:t>
            </a:r>
            <a:br/>
            <a:r>
              <a:t>But any (minor) impact is still empirical and still measurable.</a:t>
            </a:r>
            <a:br/>
          </a:p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Devices themselves are much more environmentally damaging than their use.</a:t>
            </a:r>
            <a:br/>
          </a:p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Students receive </a:t>
            </a:r>
            <a:r>
              <a:rPr u="sng"/>
              <a:t>a lot</a:t>
            </a:r>
            <a:r>
              <a:t> of emails. </a:t>
            </a:r>
            <a:br/>
            <a:r>
              <a:t>(one MA course received 22 Moodle emails in 10 days) </a:t>
            </a:r>
            <a:br/>
            <a:r>
              <a:t>Does this impact them? What would happen if we changed that?</a:t>
            </a:r>
          </a:p>
          <a:p>
            <a:pPr lvl="1" marL="635000" indent="-635000">
              <a:lnSpc>
                <a:spcPct val="110000"/>
              </a:lnSpc>
              <a:spcBef>
                <a:spcPts val="3000"/>
              </a:spcBef>
              <a:buSzPct val="123000"/>
              <a:buChar char="•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</a:p>
        </p:txBody>
      </p:sp>
      <p:sp>
        <p:nvSpPr>
          <p:cNvPr id="212" name="Malmodin 2024;  Morton, 2016;  Berners-Lee, 2020;  Carbon Literacy, 2022"/>
          <p:cNvSpPr txBox="1"/>
          <p:nvPr/>
        </p:nvSpPr>
        <p:spPr>
          <a:xfrm>
            <a:off x="173196" y="13260802"/>
            <a:ext cx="724296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Malmodin 2024;  Morton, 2016;  Berners-Lee, 2020;  Carbon Literacy, 2022 </a:t>
            </a:r>
          </a:p>
        </p:txBody>
      </p:sp>
      <p:sp>
        <p:nvSpPr>
          <p:cNvPr id="213" name="TOTAL EMAILS RECEIVED:  335…"/>
          <p:cNvSpPr txBox="1"/>
          <p:nvPr/>
        </p:nvSpPr>
        <p:spPr>
          <a:xfrm>
            <a:off x="16016916" y="1126336"/>
            <a:ext cx="4380794" cy="2715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TOTAL EMAILS RECEIVED:  </a:t>
            </a:r>
            <a:r>
              <a:rPr b="1"/>
              <a:t>335</a:t>
            </a:r>
          </a:p>
          <a:p>
            <a:pPr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</a:p>
          <a:p>
            <a:pPr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Average energy intensity model:</a:t>
            </a:r>
          </a:p>
          <a:p>
            <a:pPr lvl="1"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17g × 335 emails  = 5695g</a:t>
            </a:r>
          </a:p>
          <a:p>
            <a:pPr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</a:p>
          <a:p>
            <a:pPr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Power Model:</a:t>
            </a:r>
          </a:p>
          <a:p>
            <a:pPr lvl="1"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5695g × 0.207   (20.7%)</a:t>
            </a:r>
          </a:p>
          <a:p>
            <a:pPr lvl="1">
              <a:lnSpc>
                <a:spcPct val="110000"/>
              </a:lnSpc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= 1178.86g</a:t>
            </a:r>
          </a:p>
          <a:p>
            <a:pPr lvl="1">
              <a:lnSpc>
                <a:spcPct val="110000"/>
              </a:lnSpc>
              <a:defRPr>
                <a:solidFill>
                  <a:srgbClr val="0000FF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= </a:t>
            </a:r>
            <a:r>
              <a:rPr b="1"/>
              <a:t>~1.17kg CO2e</a:t>
            </a:r>
          </a:p>
        </p:txBody>
      </p:sp>
      <p:sp>
        <p:nvSpPr>
          <p:cNvPr id="215" name="Connection Line"/>
          <p:cNvSpPr/>
          <p:nvPr/>
        </p:nvSpPr>
        <p:spPr>
          <a:xfrm>
            <a:off x="9081035" y="2915337"/>
            <a:ext cx="6776420" cy="1316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338" fill="norm" stroke="1" extrusionOk="0">
                <a:moveTo>
                  <a:pt x="0" y="13215"/>
                </a:moveTo>
                <a:cubicBezTo>
                  <a:pt x="8196" y="21600"/>
                  <a:pt x="15396" y="17195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data-vis_1.jpg" descr="data-vis_1.jpg"/>
          <p:cNvPicPr>
            <a:picLocks noChangeAspect="1"/>
          </p:cNvPicPr>
          <p:nvPr/>
        </p:nvPicPr>
        <p:blipFill>
          <a:blip r:embed="rId3">
            <a:extLst/>
          </a:blip>
          <a:srcRect l="72433" t="0" r="0" b="6675"/>
          <a:stretch>
            <a:fillRect/>
          </a:stretch>
        </p:blipFill>
        <p:spPr>
          <a:xfrm>
            <a:off x="2479008" y="-688839"/>
            <a:ext cx="6721834" cy="12800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UAL, 2023;"/>
          <p:cNvSpPr txBox="1"/>
          <p:nvPr/>
        </p:nvSpPr>
        <p:spPr>
          <a:xfrm>
            <a:off x="10535477" y="12809826"/>
            <a:ext cx="122415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/>
            <a:r>
              <a:t>UAL, 2023; </a:t>
            </a:r>
          </a:p>
        </p:txBody>
      </p:sp>
      <p:pic>
        <p:nvPicPr>
          <p:cNvPr id="221" name="data-vis_1.jpg" descr="data-vis_1.jpg"/>
          <p:cNvPicPr>
            <a:picLocks noChangeAspect="1"/>
          </p:cNvPicPr>
          <p:nvPr/>
        </p:nvPicPr>
        <p:blipFill>
          <a:blip r:embed="rId3">
            <a:extLst/>
          </a:blip>
          <a:srcRect l="0" t="0" r="33615" b="0"/>
          <a:stretch>
            <a:fillRect/>
          </a:stretch>
        </p:blipFill>
        <p:spPr>
          <a:xfrm>
            <a:off x="9899652" y="1310650"/>
            <a:ext cx="14640445" cy="1240535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*Source: Malmodin 2024; Berners-Lee, 2020, Carbon Literacy, 2022"/>
          <p:cNvSpPr txBox="1"/>
          <p:nvPr/>
        </p:nvSpPr>
        <p:spPr>
          <a:xfrm>
            <a:off x="179265" y="13227571"/>
            <a:ext cx="664517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*Source: Malmodin 2024; Berners-Lee, 2020, Carbon Literacy, 2022 </a:t>
            </a:r>
          </a:p>
        </p:txBody>
      </p:sp>
      <p:sp>
        <p:nvSpPr>
          <p:cNvPr id="223" name="Findings + Data Analysis"/>
          <p:cNvSpPr txBox="1"/>
          <p:nvPr>
            <p:ph type="ctrTitle"/>
          </p:nvPr>
        </p:nvSpPr>
        <p:spPr>
          <a:xfrm>
            <a:off x="341816" y="192314"/>
            <a:ext cx="24038445" cy="3233705"/>
          </a:xfrm>
          <a:prstGeom prst="rect">
            <a:avLst/>
          </a:prstGeom>
        </p:spPr>
        <p:txBody>
          <a:bodyPr anchor="t"/>
          <a:lstStyle/>
          <a:p>
            <a:pPr/>
            <a:r>
              <a:t>Findings + Data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indings + Data Analysis"/>
          <p:cNvSpPr txBox="1"/>
          <p:nvPr>
            <p:ph type="ctrTitle"/>
          </p:nvPr>
        </p:nvSpPr>
        <p:spPr>
          <a:xfrm>
            <a:off x="341816" y="192314"/>
            <a:ext cx="24038445" cy="3233705"/>
          </a:xfrm>
          <a:prstGeom prst="rect">
            <a:avLst/>
          </a:prstGeom>
        </p:spPr>
        <p:txBody>
          <a:bodyPr anchor="t"/>
          <a:lstStyle/>
          <a:p>
            <a:pPr/>
            <a:r>
              <a:t>Findings + Data Analysis</a:t>
            </a:r>
          </a:p>
        </p:txBody>
      </p:sp>
      <p:sp>
        <p:nvSpPr>
          <p:cNvPr id="228" name="Data vis"/>
          <p:cNvSpPr txBox="1"/>
          <p:nvPr/>
        </p:nvSpPr>
        <p:spPr>
          <a:xfrm>
            <a:off x="2208584" y="4227376"/>
            <a:ext cx="1996683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lnSpc>
                <a:spcPct val="130000"/>
              </a:lnSpc>
              <a:spcBef>
                <a:spcPts val="2000"/>
              </a:spcBef>
              <a:defRPr spc="-59" sz="6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Data vis</a:t>
            </a:r>
          </a:p>
        </p:txBody>
      </p:sp>
      <p:sp>
        <p:nvSpPr>
          <p:cNvPr id="229" name="UAL, 2023;"/>
          <p:cNvSpPr txBox="1"/>
          <p:nvPr/>
        </p:nvSpPr>
        <p:spPr>
          <a:xfrm>
            <a:off x="10535477" y="12809826"/>
            <a:ext cx="122415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/>
            <a:r>
              <a:t>UAL, 2023; </a:t>
            </a:r>
          </a:p>
        </p:txBody>
      </p:sp>
      <p:pic>
        <p:nvPicPr>
          <p:cNvPr id="230" name="data-vis_2.jpg" descr="data-vis_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318"/>
          <a:stretch>
            <a:fillRect/>
          </a:stretch>
        </p:blipFill>
        <p:spPr>
          <a:xfrm>
            <a:off x="0" y="0"/>
            <a:ext cx="24384000" cy="1339802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*Source: Malmodin 2024; Berners-Lee, 2020, Carbon Literacy, 2022"/>
          <p:cNvSpPr txBox="1"/>
          <p:nvPr/>
        </p:nvSpPr>
        <p:spPr>
          <a:xfrm>
            <a:off x="17579401" y="13227572"/>
            <a:ext cx="66451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*Source: Malmodin 2024; Berners-Lee, 2020, Carbon Literacy, 2022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BE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ctions"/>
          <p:cNvSpPr txBox="1"/>
          <p:nvPr>
            <p:ph type="ctrTitle"/>
          </p:nvPr>
        </p:nvSpPr>
        <p:spPr>
          <a:xfrm>
            <a:off x="341816" y="192314"/>
            <a:ext cx="24038445" cy="1501275"/>
          </a:xfrm>
          <a:prstGeom prst="rect">
            <a:avLst/>
          </a:prstGeom>
        </p:spPr>
        <p:txBody>
          <a:bodyPr anchor="t"/>
          <a:lstStyle/>
          <a:p>
            <a:pPr/>
            <a:r>
              <a:t>Actions</a:t>
            </a:r>
          </a:p>
        </p:txBody>
      </p:sp>
      <p:sp>
        <p:nvSpPr>
          <p:cNvPr id="236" name="Staff development lesson plan…"/>
          <p:cNvSpPr txBox="1"/>
          <p:nvPr/>
        </p:nvSpPr>
        <p:spPr>
          <a:xfrm>
            <a:off x="1681824" y="3781657"/>
            <a:ext cx="19966834" cy="900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marL="926041" indent="-926041">
              <a:lnSpc>
                <a:spcPct val="110000"/>
              </a:lnSpc>
              <a:spcBef>
                <a:spcPts val="12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Staff development lesson plan</a:t>
            </a:r>
            <a:br/>
          </a:p>
          <a:p>
            <a:pPr lvl="1" marL="926041" indent="-926041">
              <a:lnSpc>
                <a:spcPct val="110000"/>
              </a:lnSpc>
              <a:spcBef>
                <a:spcPts val="12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Digital cobweb clear-out (email deletion) event. </a:t>
            </a:r>
            <a:br/>
            <a:r>
              <a:t>Earth Day 2025 [22 April]</a:t>
            </a:r>
            <a:br/>
          </a:p>
          <a:p>
            <a:pPr lvl="1" marL="926041" indent="-926041">
              <a:lnSpc>
                <a:spcPct val="110000"/>
              </a:lnSpc>
              <a:spcBef>
                <a:spcPts val="12000"/>
              </a:spcBef>
              <a:buSzPct val="100000"/>
              <a:buAutoNum type="arabicPeriod" startAt="1"/>
              <a:defRPr sz="5000">
                <a:solidFill>
                  <a:srgbClr val="000000"/>
                </a:solidFill>
                <a:latin typeface="LoRes 21 OT Serif Regular"/>
                <a:ea typeface="LoRes 21 OT Serif Regular"/>
                <a:cs typeface="LoRes 21 OT Serif Regular"/>
                <a:sym typeface="LoRes 21 OT Serif Regular"/>
              </a:defRPr>
            </a:pPr>
            <a:r>
              <a:t>Personal knowledge growth, small changes I will make.</a:t>
            </a:r>
            <a:br/>
            <a:r>
              <a:t>eg. Previously wanted my UAL laptop to be upgraded, </a:t>
            </a:r>
            <a:br/>
            <a:r>
              <a:t>but now I recognise its still fit for purpose.</a:t>
            </a:r>
          </a:p>
        </p:txBody>
      </p:sp>
      <p:grpSp>
        <p:nvGrpSpPr>
          <p:cNvPr id="239" name="Group"/>
          <p:cNvGrpSpPr/>
          <p:nvPr/>
        </p:nvGrpSpPr>
        <p:grpSpPr>
          <a:xfrm rot="600000">
            <a:off x="14103638" y="554809"/>
            <a:ext cx="4325749" cy="5439629"/>
            <a:chOff x="0" y="0"/>
            <a:chExt cx="4325747" cy="5439628"/>
          </a:xfrm>
        </p:grpSpPr>
        <p:pic>
          <p:nvPicPr>
            <p:cNvPr id="237" name="Staff Development Lesson Plan_Page_2.jpg" descr="Staff Development Lesson Plan_Page_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12" t="2407" r="0" b="0"/>
            <a:stretch>
              <a:fillRect/>
            </a:stretch>
          </p:blipFill>
          <p:spPr>
            <a:xfrm>
              <a:off x="0" y="278747"/>
              <a:ext cx="3799766" cy="516088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0" dir="5400000">
                <a:srgbClr val="000000">
                  <a:alpha val="30000"/>
                </a:srgbClr>
              </a:outerShdw>
            </a:effectLst>
          </p:spPr>
        </p:pic>
        <p:pic>
          <p:nvPicPr>
            <p:cNvPr id="238" name="Staff Development Lesson Plan_Page_1.jpg" descr="Staff Development Lesson Plan_Page_1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705" t="2359" r="0" b="0"/>
            <a:stretch>
              <a:fillRect/>
            </a:stretch>
          </p:blipFill>
          <p:spPr>
            <a:xfrm>
              <a:off x="513438" y="-1"/>
              <a:ext cx="3812310" cy="51634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254000" dist="0" dir="5400000">
                <a:srgbClr val="000000">
                  <a:alpha val="30000"/>
                </a:srgbClr>
              </a:outerShdw>
            </a:effectLst>
          </p:spPr>
        </p:pic>
      </p:grpSp>
      <p:pic>
        <p:nvPicPr>
          <p:cNvPr id="240" name="email deletion action.png" descr="email deletion acti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57742" y="7236114"/>
            <a:ext cx="6914235" cy="243430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onnection Line"/>
          <p:cNvSpPr/>
          <p:nvPr/>
        </p:nvSpPr>
        <p:spPr>
          <a:xfrm>
            <a:off x="10265311" y="2906949"/>
            <a:ext cx="3368433" cy="744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72" fill="norm" stroke="1" extrusionOk="0">
                <a:moveTo>
                  <a:pt x="0" y="18072"/>
                </a:moveTo>
                <a:cubicBezTo>
                  <a:pt x="1401" y="1731"/>
                  <a:pt x="8601" y="-3528"/>
                  <a:pt x="21600" y="2295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44" name="Connection Line"/>
          <p:cNvSpPr/>
          <p:nvPr/>
        </p:nvSpPr>
        <p:spPr>
          <a:xfrm>
            <a:off x="13134667" y="7742929"/>
            <a:ext cx="3712771" cy="809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15" fill="norm" stroke="1" extrusionOk="0">
                <a:moveTo>
                  <a:pt x="0" y="0"/>
                </a:moveTo>
                <a:cubicBezTo>
                  <a:pt x="5279" y="17721"/>
                  <a:pt x="12479" y="21600"/>
                  <a:pt x="21600" y="11637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Neue Haas Grotesk Display Pro 95 Black"/>
        <a:ea typeface="Neue Haas Grotesk Display Pro 95 Black"/>
        <a:cs typeface="Neue Haas Grotesk Display Pro 95 Black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Neue Haas Grotesk Display Pro 55 Roman"/>
            <a:ea typeface="Neue Haas Grotesk Display Pro 55 Roman"/>
            <a:cs typeface="Neue Haas Grotesk Display Pro 55 Roman"/>
            <a:sym typeface="Neue Haas Grotesk Display Pro 55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Neue Haas Grotesk Display Pro 95 Black"/>
        <a:ea typeface="Neue Haas Grotesk Display Pro 95 Black"/>
        <a:cs typeface="Neue Haas Grotesk Display Pro 95 Black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Neue Haas Grotesk Display Pro 55 Roman"/>
            <a:ea typeface="Neue Haas Grotesk Display Pro 55 Roman"/>
            <a:cs typeface="Neue Haas Grotesk Display Pro 55 Roman"/>
            <a:sym typeface="Neue Haas Grotesk Display Pro 55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